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416" r:id="rId2"/>
    <p:sldId id="340" r:id="rId3"/>
    <p:sldId id="256" r:id="rId4"/>
    <p:sldId id="3345" r:id="rId5"/>
    <p:sldId id="313" r:id="rId6"/>
    <p:sldId id="784" r:id="rId7"/>
    <p:sldId id="3344" r:id="rId8"/>
    <p:sldId id="325" r:id="rId9"/>
  </p:sldIdLst>
  <p:sldSz cx="12192000" cy="6858000"/>
  <p:notesSz cx="6858000" cy="9144000"/>
  <p:embeddedFontLst>
    <p:embeddedFont>
      <p:font typeface="Inter" panose="020B0502030000000004" pitchFamily="34" charset="0"/>
      <p:regular r:id="rId11"/>
      <p:bold r:id="rId12"/>
      <p:italic r:id="rId13"/>
      <p:boldItalic r:id="rId14"/>
    </p:embeddedFont>
    <p:embeddedFont>
      <p:font typeface="Inter Extra Bold" panose="02000903000000020004" pitchFamily="50" charset="0"/>
      <p:bold r:id="rId15"/>
      <p:boldItalic r:id="rId16"/>
    </p:embeddedFont>
    <p:embeddedFont>
      <p:font typeface="Inter Light" panose="02000403000000020004" pitchFamily="50" charset="0"/>
      <p:regular r:id="rId17"/>
      <p:bold r:id="rId18"/>
      <p:italic r:id="rId19"/>
    </p:embeddedFont>
    <p:embeddedFont>
      <p:font typeface="Inter Semi Bold" panose="02000703000000020004" pitchFamily="50" charset="0"/>
      <p:regular r:id="rId20"/>
      <p:bold r:id="rId21"/>
      <p:italic r:id="rId22"/>
      <p:boldItalic r:id="rId23"/>
    </p:embeddedFont>
    <p:embeddedFont>
      <p:font typeface="Inter Thin" panose="020B0A02050000000004" pitchFamily="34" charset="0"/>
      <p:regular r:id="rId24"/>
      <p: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1"/>
    <a:srgbClr val="0F5172"/>
    <a:srgbClr val="7F7F7F"/>
    <a:srgbClr val="E8EFF0"/>
    <a:srgbClr val="D2DFE0"/>
    <a:srgbClr val="88ABAE"/>
    <a:srgbClr val="638F92"/>
    <a:srgbClr val="C1D4D5"/>
    <a:srgbClr val="A6C0C2"/>
    <a:srgbClr val="749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95847" autoAdjust="0"/>
  </p:normalViewPr>
  <p:slideViewPr>
    <p:cSldViewPr snapToGrid="0">
      <p:cViewPr varScale="1">
        <p:scale>
          <a:sx n="110" d="100"/>
          <a:sy n="110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21" Type="http://schemas.openxmlformats.org/officeDocument/2006/relationships/font" Target="fonts/font1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762ED-BE86-4656-B0FA-687DF0D69D6D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33D68-4DB4-438C-80DA-323536234C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490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FDC79-CFF8-4A54-BA20-C5C5BF9CDDB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388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33D68-4DB4-438C-80DA-323536234CB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156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51CA3-47D6-4B3B-B6FC-EE5186AB67B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60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1CAD0-8EA0-DEFD-F9CA-CFA311225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C12866-0BD2-9DEE-941D-D76729136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8DC0EE-52FF-B825-1F95-8730D2665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2860E2-25E2-4607-2753-241837C62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736C4B-8371-7DDD-AD67-F3B85A58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06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612E3-3980-90DA-E855-0930834A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4D60A9-CF63-F999-5E1E-406786AA9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BDB7C8-9231-42A2-48F9-2398B6E6F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D2F6AF-DE91-CB46-EBC9-B7C392936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A416B9-15B3-6A44-739E-4034BD48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574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D7227E2-2A4E-7490-5688-7D65C855CF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A9A6E6-AB88-2643-C391-A0504626C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12E3B6-4754-D57D-CDDF-141E87445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836296-F605-86D5-D02D-E59CDB797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0FF816-0DBC-8707-D218-9E92D1972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995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93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A3629-9AEF-6580-260D-735F5C43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CFEB0-5B86-1FB7-BB38-28E221C34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EFA3B9-FD6A-0461-0F1B-88D23DD5A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FECCA2-DFA0-71B8-AA8F-9684E6714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CB5949-B7A8-0DE7-6A3E-9014BC1E2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489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A1D8E4-7DFD-449D-1A18-2A5DDB7FD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E7F177-5862-2FF1-DE99-A79A4C64A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5C4680-CAFD-8D2E-EB86-7CA31865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62114E-A6F8-E295-A78C-A5F270A1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C3DC65-9302-0F03-7BB5-77658A55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434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737F41-76B3-3CE0-EC34-8B3E83E28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A30270-48CF-CCFC-9147-61AA89C6F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9D6D1D-79A7-0073-3D31-5A1EADFCF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E63313-9AE2-41EF-9792-09921BB1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913FDD-80E8-DA06-BAEF-085FCE6A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09E98E-1B90-B75A-53BA-1FF52151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332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50C4C-5B6E-3E1E-76AB-32E8D479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EB40F2-B142-50DE-6067-463025A53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14BEF0-F1EF-B99B-ACA3-F12488F97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5702013-77E5-EE84-2B32-10A63640DB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7A61899-5F8C-AEE4-937D-FB17F24F2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616E75F-B0BD-55BE-DA12-683ABA1A4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ED6CFB-E9E1-8169-A487-A2F9F900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45181C7-4E55-547E-8921-4B80E5A1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057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80C3E-C0E0-021B-3C93-20EBAC5CF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EC0B9CE-119E-5EBB-2BC4-2DC26186F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CB2A799-B528-8576-0AB8-C6886A975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66B42C-CB9B-543B-867B-A715CA1C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60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A44391F-7E12-F401-E3D6-DC03F325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1917EBA-450E-1472-3F09-F96D642FC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D37F76-1717-E6A0-CC36-11826AA4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582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FBAF87-4A93-2231-BCCE-5ADAD8EC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047DD2-36EF-FA6F-C1BF-BB0A649A0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949D93-D552-A444-3056-32B4EC384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645535-33BB-2775-057F-BCD243881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F6D46D-866E-F781-F17F-AF731E63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40BF75-8B90-0D12-9156-B617F6FC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290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5B3C3-80A0-2B1A-64FE-F486BFA7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72ADA72-4087-BF88-9D6E-BBE5B5597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A0D97C-24C8-DC1D-AB47-8A4F26577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9C2828-8CE5-C36A-5DD7-02E556832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884465-089B-3192-EB3E-87FAB8111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5FB5CE-C606-29DF-3314-28F21F10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034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E888ADE-E40D-5FEF-FF47-5D9631F9F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4950A8-F760-D966-1D2A-3367214E4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9BB3B9-DB33-7DAD-4C0D-D2A6530A7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B51EE-F00D-4D07-9EDD-F8514DD1045F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5BC76-4E42-045A-ECDB-4A2103A3B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4BDF6D-B52B-0651-9562-CEFA8D790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7BC5E-6EA7-4939-8D75-44D3F5507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50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hyperlink" Target="https://www.prensaiberica360.es/que-ofrecemos/nuestros-servicios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ensaiberica360.es/mediakit/" TargetMode="External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.png"/><Relationship Id="rId18" Type="http://schemas.openxmlformats.org/officeDocument/2006/relationships/image" Target="../media/image35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ensaiberica360.es/tarifas/tarifas-el-correo-gallego/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prensaiberica360.es/bienvenido-a-prensa-iberica/especificaciones-tecnica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74D38629-F150-07D4-3729-6507CB5F616F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20104100" h="4215765">
                <a:moveTo>
                  <a:pt x="0" y="4215233"/>
                </a:moveTo>
                <a:lnTo>
                  <a:pt x="20104099" y="4215233"/>
                </a:lnTo>
                <a:lnTo>
                  <a:pt x="20104099" y="0"/>
                </a:lnTo>
                <a:lnTo>
                  <a:pt x="0" y="0"/>
                </a:lnTo>
                <a:lnTo>
                  <a:pt x="0" y="4215233"/>
                </a:lnTo>
                <a:close/>
              </a:path>
            </a:pathLst>
          </a:custGeom>
          <a:solidFill>
            <a:srgbClr val="004768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692149F-5310-03A6-B4DE-CE567C947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8" t="31389" r="36805"/>
          <a:stretch/>
        </p:blipFill>
        <p:spPr>
          <a:xfrm>
            <a:off x="0" y="3945669"/>
            <a:ext cx="2593031" cy="291233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9D54A18-A9FD-3F73-ED26-CE68A9F0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14731" r="190" b="16658"/>
          <a:stretch/>
        </p:blipFill>
        <p:spPr>
          <a:xfrm>
            <a:off x="2593031" y="3945669"/>
            <a:ext cx="3199104" cy="291233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730D4DD-A0A0-F2E9-8581-B5C53A1E17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" t="20675" r="35763"/>
          <a:stretch/>
        </p:blipFill>
        <p:spPr>
          <a:xfrm>
            <a:off x="5792135" y="3945668"/>
            <a:ext cx="3199104" cy="291233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14C6231-C9A4-F5E9-6814-5CEEDA4F3D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0" t="38187" r="1037" b="5320"/>
          <a:stretch/>
        </p:blipFill>
        <p:spPr>
          <a:xfrm>
            <a:off x="8991239" y="3945669"/>
            <a:ext cx="3200761" cy="2912332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BBD60AAC-62F4-B1B6-FCED-6078D1EAB335}"/>
              </a:ext>
            </a:extLst>
          </p:cNvPr>
          <p:cNvSpPr/>
          <p:nvPr/>
        </p:nvSpPr>
        <p:spPr>
          <a:xfrm>
            <a:off x="0" y="3945668"/>
            <a:ext cx="12192000" cy="2912332"/>
          </a:xfrm>
          <a:custGeom>
            <a:avLst/>
            <a:gdLst/>
            <a:ahLst/>
            <a:cxnLst/>
            <a:rect l="l" t="t" r="r" b="b"/>
            <a:pathLst>
              <a:path w="20104100" h="4215765">
                <a:moveTo>
                  <a:pt x="0" y="4215233"/>
                </a:moveTo>
                <a:lnTo>
                  <a:pt x="20104099" y="4215233"/>
                </a:lnTo>
                <a:lnTo>
                  <a:pt x="20104099" y="0"/>
                </a:lnTo>
                <a:lnTo>
                  <a:pt x="0" y="0"/>
                </a:lnTo>
                <a:lnTo>
                  <a:pt x="0" y="4215233"/>
                </a:lnTo>
                <a:close/>
              </a:path>
            </a:pathLst>
          </a:custGeom>
          <a:solidFill>
            <a:srgbClr val="004768">
              <a:alpha val="65098"/>
            </a:srgbClr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AFADF597-A37A-A1D6-9749-8D884D344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619" y="5886311"/>
            <a:ext cx="1080904" cy="333514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E859925D-67D4-91B2-1840-5817795B3B64}"/>
              </a:ext>
            </a:extLst>
          </p:cNvPr>
          <p:cNvGrpSpPr/>
          <p:nvPr/>
        </p:nvGrpSpPr>
        <p:grpSpPr>
          <a:xfrm>
            <a:off x="2433956" y="1539278"/>
            <a:ext cx="7256976" cy="1488032"/>
            <a:chOff x="3036316" y="1539278"/>
            <a:chExt cx="7256976" cy="1488032"/>
          </a:xfrm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AF994BCC-4FEC-2838-98D2-FE2D84C0C78E}"/>
                </a:ext>
              </a:extLst>
            </p:cNvPr>
            <p:cNvSpPr txBox="1"/>
            <p:nvPr/>
          </p:nvSpPr>
          <p:spPr>
            <a:xfrm>
              <a:off x="3036316" y="2473312"/>
              <a:ext cx="52896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3000" baseline="30000" dirty="0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elcorreogallego.es</a:t>
              </a:r>
              <a:endParaRPr lang="es-ES" sz="3000" dirty="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CD847B0-40A2-B809-F81C-5297232E8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8" y="1539278"/>
              <a:ext cx="7184704" cy="996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4150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CFE807E-3B67-ED0C-2C55-0A0C380BF3CB}"/>
              </a:ext>
            </a:extLst>
          </p:cNvPr>
          <p:cNvSpPr/>
          <p:nvPr/>
        </p:nvSpPr>
        <p:spPr>
          <a:xfrm>
            <a:off x="0" y="0"/>
            <a:ext cx="12192000" cy="2076450"/>
          </a:xfrm>
          <a:prstGeom prst="rect">
            <a:avLst/>
          </a:prstGeom>
          <a:solidFill>
            <a:srgbClr val="F2F2F2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8CA965-7DB1-EE30-D3BF-EF29C09E984C}"/>
              </a:ext>
            </a:extLst>
          </p:cNvPr>
          <p:cNvSpPr txBox="1"/>
          <p:nvPr/>
        </p:nvSpPr>
        <p:spPr>
          <a:xfrm>
            <a:off x="578840" y="2527447"/>
            <a:ext cx="3946033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sz="36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¿Sabías que…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17EC582-D6AE-7227-9C31-7FBF79D585DA}"/>
              </a:ext>
            </a:extLst>
          </p:cNvPr>
          <p:cNvSpPr txBox="1"/>
          <p:nvPr/>
        </p:nvSpPr>
        <p:spPr>
          <a:xfrm>
            <a:off x="639111" y="4578885"/>
            <a:ext cx="3522133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24">
              <a:spcBef>
                <a:spcPts val="385"/>
              </a:spcBef>
              <a:tabLst>
                <a:tab pos="2737597" algn="l"/>
              </a:tabLst>
            </a:pPr>
            <a:r>
              <a:rPr lang="es-ES" sz="1000" b="1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Categoría News/Publishers/MC</a:t>
            </a:r>
          </a:p>
          <a:p>
            <a:pPr marL="12724">
              <a:spcBef>
                <a:spcPts val="385"/>
              </a:spcBef>
              <a:tabLst>
                <a:tab pos="2737597" algn="l"/>
              </a:tabLst>
            </a:pPr>
            <a:r>
              <a:rPr lang="es-ES" sz="1000" i="1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(Sin duplicaciones)</a:t>
            </a:r>
            <a:endParaRPr lang="es-ES" sz="1000" i="1" noProof="1"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</p:txBody>
      </p:sp>
      <p:sp>
        <p:nvSpPr>
          <p:cNvPr id="448" name="CuadroTexto 447">
            <a:extLst>
              <a:ext uri="{FF2B5EF4-FFF2-40B4-BE49-F238E27FC236}">
                <a16:creationId xmlns:a16="http://schemas.microsoft.com/office/drawing/2014/main" id="{8224236D-B6AB-AFBC-C2E9-DBB55060D0FE}"/>
              </a:ext>
            </a:extLst>
          </p:cNvPr>
          <p:cNvSpPr txBox="1"/>
          <p:nvPr/>
        </p:nvSpPr>
        <p:spPr>
          <a:xfrm>
            <a:off x="573690" y="620136"/>
            <a:ext cx="6096000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s-ES" sz="36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Prensa Ibérica,</a:t>
            </a:r>
            <a:endParaRPr lang="es-ES" sz="3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465" name="CuadroTexto 464">
            <a:extLst>
              <a:ext uri="{FF2B5EF4-FFF2-40B4-BE49-F238E27FC236}">
                <a16:creationId xmlns:a16="http://schemas.microsoft.com/office/drawing/2014/main" id="{DBF373F0-F014-B264-1D75-15C735DFE319}"/>
              </a:ext>
            </a:extLst>
          </p:cNvPr>
          <p:cNvSpPr txBox="1"/>
          <p:nvPr/>
        </p:nvSpPr>
        <p:spPr>
          <a:xfrm>
            <a:off x="573689" y="1107927"/>
            <a:ext cx="6673777" cy="46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es-ES" sz="2800" spc="-15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Una oferta nacional líder por </a:t>
            </a:r>
            <a:r>
              <a:rPr lang="es-ES" sz="28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Comunidades</a:t>
            </a:r>
          </a:p>
        </p:txBody>
      </p:sp>
      <p:pic>
        <p:nvPicPr>
          <p:cNvPr id="470" name="Imagen 469">
            <a:extLst>
              <a:ext uri="{FF2B5EF4-FFF2-40B4-BE49-F238E27FC236}">
                <a16:creationId xmlns:a16="http://schemas.microsoft.com/office/drawing/2014/main" id="{243F12AA-86B0-A971-CCD3-0DB5E3243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850" y="540319"/>
            <a:ext cx="502984" cy="156333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DDFA2BFA-4751-CD73-B87C-729A701051C7}"/>
              </a:ext>
            </a:extLst>
          </p:cNvPr>
          <p:cNvSpPr txBox="1"/>
          <p:nvPr/>
        </p:nvSpPr>
        <p:spPr>
          <a:xfrm>
            <a:off x="717812" y="3137830"/>
            <a:ext cx="2661114" cy="1112550"/>
          </a:xfrm>
          <a:prstGeom prst="rect">
            <a:avLst/>
          </a:prstGeom>
          <a:noFill/>
        </p:spPr>
        <p:txBody>
          <a:bodyPr vert="horz" wrap="square" lIns="0" tIns="34990" rIns="0" bIns="0" rtlCol="0">
            <a:spAutoFit/>
          </a:bodyPr>
          <a:lstStyle/>
          <a:p>
            <a:pPr marL="12724">
              <a:spcBef>
                <a:spcPts val="385"/>
              </a:spcBef>
              <a:tabLst>
                <a:tab pos="2737597" algn="l"/>
              </a:tabLst>
            </a:pPr>
            <a:r>
              <a:rPr lang="es-ES" sz="1400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Prensa Ibérica </a:t>
            </a:r>
            <a:r>
              <a:rPr lang="es-ES" sz="1400" spc="5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supera en audiencia a los 2 grandes diarios nacionales </a:t>
            </a:r>
            <a:r>
              <a:rPr lang="es-ES" sz="1400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no solo en </a:t>
            </a:r>
            <a:r>
              <a:rPr lang="es-ES" sz="1400" spc="5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Galicia</a:t>
            </a:r>
            <a:r>
              <a:rPr lang="es-ES" sz="1400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, sino también en el resto de Comunidades?</a:t>
            </a:r>
            <a:endParaRPr lang="es-ES" sz="1000" noProof="1"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D4C0F2B-59D9-ADE5-CC9E-07A120B63869}"/>
              </a:ext>
            </a:extLst>
          </p:cNvPr>
          <p:cNvSpPr/>
          <p:nvPr/>
        </p:nvSpPr>
        <p:spPr>
          <a:xfrm>
            <a:off x="7760870" y="2470469"/>
            <a:ext cx="956077" cy="3783584"/>
          </a:xfrm>
          <a:prstGeom prst="rect">
            <a:avLst/>
          </a:prstGeom>
          <a:solidFill>
            <a:srgbClr val="D5E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FEB495-50DA-6238-7068-F560BCF27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56" y="2570167"/>
            <a:ext cx="591452" cy="18383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F3469D4-2649-BFDB-255A-18BFEB1615F0}"/>
              </a:ext>
            </a:extLst>
          </p:cNvPr>
          <p:cNvSpPr/>
          <p:nvPr/>
        </p:nvSpPr>
        <p:spPr>
          <a:xfrm>
            <a:off x="4575213" y="3733306"/>
            <a:ext cx="6309484" cy="193917"/>
          </a:xfrm>
          <a:prstGeom prst="rect">
            <a:avLst/>
          </a:prstGeom>
          <a:solidFill>
            <a:srgbClr val="004C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object 44">
            <a:extLst>
              <a:ext uri="{FF2B5EF4-FFF2-40B4-BE49-F238E27FC236}">
                <a16:creationId xmlns:a16="http://schemas.microsoft.com/office/drawing/2014/main" id="{5BC17F2D-13AC-1C6D-E2A8-D46B476D5FDC}"/>
              </a:ext>
            </a:extLst>
          </p:cNvPr>
          <p:cNvSpPr txBox="1"/>
          <p:nvPr/>
        </p:nvSpPr>
        <p:spPr>
          <a:xfrm>
            <a:off x="5589863" y="6466542"/>
            <a:ext cx="5294834" cy="210595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lang="es-ES" sz="601" noProof="1">
                <a:solidFill>
                  <a:srgbClr val="231F20"/>
                </a:solidFill>
                <a:latin typeface="Arial" panose="020B0604020202020204" pitchFamily="34" charset="0"/>
              </a:rPr>
              <a:t>Fuente: Elaboración propia sobre datos GfK DAM febrero 2026 (dato agregado neto Prensa Ibérica + Asociados).</a:t>
            </a:r>
          </a:p>
          <a:p>
            <a:pPr marL="12700" algn="r">
              <a:spcBef>
                <a:spcPts val="100"/>
              </a:spcBef>
            </a:pPr>
            <a:r>
              <a:rPr lang="es-ES" sz="601" dirty="0">
                <a:solidFill>
                  <a:srgbClr val="231F20"/>
                </a:solidFill>
                <a:latin typeface="Arial" panose="020B0604020202020204" pitchFamily="34" charset="0"/>
              </a:rPr>
              <a:t>Prensa Ibérica: Audiencia Neta (sin duplicaciones)</a:t>
            </a:r>
            <a:r>
              <a:rPr lang="es-ES" sz="601" noProof="1">
                <a:solidFill>
                  <a:srgbClr val="231F2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object 28">
            <a:extLst>
              <a:ext uri="{FF2B5EF4-FFF2-40B4-BE49-F238E27FC236}">
                <a16:creationId xmlns:a16="http://schemas.microsoft.com/office/drawing/2014/main" id="{CB36E6A4-A9AC-1EE9-6FB2-613E4D10505C}"/>
              </a:ext>
            </a:extLst>
          </p:cNvPr>
          <p:cNvSpPr txBox="1"/>
          <p:nvPr/>
        </p:nvSpPr>
        <p:spPr>
          <a:xfrm>
            <a:off x="4613119" y="2227784"/>
            <a:ext cx="2311280" cy="230861"/>
          </a:xfrm>
          <a:prstGeom prst="rect">
            <a:avLst/>
          </a:prstGeom>
        </p:spPr>
        <p:txBody>
          <a:bodyPr vert="horz" wrap="square" lIns="0" tIns="15268" rIns="0" bIns="0" rtlCol="0">
            <a:spAutoFit/>
          </a:bodyPr>
          <a:lstStyle/>
          <a:p>
            <a:pPr marL="12724">
              <a:spcBef>
                <a:spcPts val="120"/>
              </a:spcBef>
            </a:pPr>
            <a:r>
              <a:rPr lang="es-ES" sz="1400" dirty="0"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  <a:t>Usuarios únicos (000)</a:t>
            </a:r>
            <a:endParaRPr sz="1400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923BCE0-8B9C-E5CC-E7FB-08C785D39B79}"/>
              </a:ext>
            </a:extLst>
          </p:cNvPr>
          <p:cNvCxnSpPr/>
          <p:nvPr/>
        </p:nvCxnSpPr>
        <p:spPr>
          <a:xfrm>
            <a:off x="4603103" y="3207617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582BE5A-D618-5751-D61F-DF6E3C17A7AD}"/>
              </a:ext>
            </a:extLst>
          </p:cNvPr>
          <p:cNvCxnSpPr/>
          <p:nvPr/>
        </p:nvCxnSpPr>
        <p:spPr>
          <a:xfrm>
            <a:off x="4603103" y="3384890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8D49AE4-4647-3813-D9E2-A6502BBA1630}"/>
              </a:ext>
            </a:extLst>
          </p:cNvPr>
          <p:cNvCxnSpPr/>
          <p:nvPr/>
        </p:nvCxnSpPr>
        <p:spPr>
          <a:xfrm>
            <a:off x="4603103" y="3569112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7187737-05D1-548A-DDAF-D3BBF42B0B82}"/>
              </a:ext>
            </a:extLst>
          </p:cNvPr>
          <p:cNvCxnSpPr/>
          <p:nvPr/>
        </p:nvCxnSpPr>
        <p:spPr>
          <a:xfrm>
            <a:off x="4603103" y="3737278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C0182D1-5E92-0642-392B-48841B590246}"/>
              </a:ext>
            </a:extLst>
          </p:cNvPr>
          <p:cNvCxnSpPr/>
          <p:nvPr/>
        </p:nvCxnSpPr>
        <p:spPr>
          <a:xfrm>
            <a:off x="4603103" y="3927223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582A4E2B-7792-1614-6155-1ACD5E876823}"/>
              </a:ext>
            </a:extLst>
          </p:cNvPr>
          <p:cNvCxnSpPr/>
          <p:nvPr/>
        </p:nvCxnSpPr>
        <p:spPr>
          <a:xfrm>
            <a:off x="4603103" y="4109043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E1FDE2A-87F4-95CE-93BF-8380382F395C}"/>
              </a:ext>
            </a:extLst>
          </p:cNvPr>
          <p:cNvCxnSpPr/>
          <p:nvPr/>
        </p:nvCxnSpPr>
        <p:spPr>
          <a:xfrm>
            <a:off x="4603103" y="4281259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E5418421-A48A-BFC0-C0E9-AB2EEA461792}"/>
              </a:ext>
            </a:extLst>
          </p:cNvPr>
          <p:cNvCxnSpPr/>
          <p:nvPr/>
        </p:nvCxnSpPr>
        <p:spPr>
          <a:xfrm>
            <a:off x="4603103" y="4475310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801C0677-519D-0310-C58B-D7D661421777}"/>
              </a:ext>
            </a:extLst>
          </p:cNvPr>
          <p:cNvCxnSpPr/>
          <p:nvPr/>
        </p:nvCxnSpPr>
        <p:spPr>
          <a:xfrm>
            <a:off x="4603103" y="4651143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5379F1F9-B460-5C61-28C9-D0DBB87D79F7}"/>
              </a:ext>
            </a:extLst>
          </p:cNvPr>
          <p:cNvCxnSpPr/>
          <p:nvPr/>
        </p:nvCxnSpPr>
        <p:spPr>
          <a:xfrm>
            <a:off x="4603103" y="4828018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52B8175F-9A32-C36F-2711-55ACEE430E3F}"/>
              </a:ext>
            </a:extLst>
          </p:cNvPr>
          <p:cNvCxnSpPr/>
          <p:nvPr/>
        </p:nvCxnSpPr>
        <p:spPr>
          <a:xfrm>
            <a:off x="4603103" y="5009254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ABB8D18F-6970-9AA9-2ED9-131D7719ECC9}"/>
              </a:ext>
            </a:extLst>
          </p:cNvPr>
          <p:cNvCxnSpPr/>
          <p:nvPr/>
        </p:nvCxnSpPr>
        <p:spPr>
          <a:xfrm>
            <a:off x="4603103" y="5191074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AB3F206F-E7DE-8ADF-3821-6D6AEDAF0E1C}"/>
              </a:ext>
            </a:extLst>
          </p:cNvPr>
          <p:cNvCxnSpPr/>
          <p:nvPr/>
        </p:nvCxnSpPr>
        <p:spPr>
          <a:xfrm>
            <a:off x="4592033" y="5370877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855FEBDF-CEAF-DCA7-A658-B166F702919A}"/>
              </a:ext>
            </a:extLst>
          </p:cNvPr>
          <p:cNvCxnSpPr/>
          <p:nvPr/>
        </p:nvCxnSpPr>
        <p:spPr>
          <a:xfrm>
            <a:off x="4592033" y="5548150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9C9A0E5C-1886-AC76-B48F-DCA207643987}"/>
              </a:ext>
            </a:extLst>
          </p:cNvPr>
          <p:cNvCxnSpPr/>
          <p:nvPr/>
        </p:nvCxnSpPr>
        <p:spPr>
          <a:xfrm>
            <a:off x="4592033" y="6084710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3C72E9B4-2714-1F47-969A-ADBE199C657E}"/>
              </a:ext>
            </a:extLst>
          </p:cNvPr>
          <p:cNvCxnSpPr/>
          <p:nvPr/>
        </p:nvCxnSpPr>
        <p:spPr>
          <a:xfrm>
            <a:off x="4603103" y="5725237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CA26CBB1-9C95-CECB-B3DC-ED608F539F30}"/>
              </a:ext>
            </a:extLst>
          </p:cNvPr>
          <p:cNvCxnSpPr/>
          <p:nvPr/>
        </p:nvCxnSpPr>
        <p:spPr>
          <a:xfrm>
            <a:off x="4603103" y="5902510"/>
            <a:ext cx="6260508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8">
            <a:extLst>
              <a:ext uri="{FF2B5EF4-FFF2-40B4-BE49-F238E27FC236}">
                <a16:creationId xmlns:a16="http://schemas.microsoft.com/office/drawing/2014/main" id="{B18EFE56-E985-A622-D4DB-9C588045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668" y="2611831"/>
            <a:ext cx="692389" cy="9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>
            <a:extLst>
              <a:ext uri="{FF2B5EF4-FFF2-40B4-BE49-F238E27FC236}">
                <a16:creationId xmlns:a16="http://schemas.microsoft.com/office/drawing/2014/main" id="{747434C0-0DB3-AA95-72D8-59C9DDF34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77" y="2603065"/>
            <a:ext cx="434043" cy="1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26">
            <a:extLst>
              <a:ext uri="{FF2B5EF4-FFF2-40B4-BE49-F238E27FC236}">
                <a16:creationId xmlns:a16="http://schemas.microsoft.com/office/drawing/2014/main" id="{19543E9B-229C-AA09-A009-8FA77690E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049261"/>
              </p:ext>
            </p:extLst>
          </p:nvPr>
        </p:nvGraphicFramePr>
        <p:xfrm>
          <a:off x="4705217" y="2544211"/>
          <a:ext cx="6581133" cy="38634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5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7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6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5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9906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0795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Vs. El País</a:t>
                      </a:r>
                    </a:p>
                  </a:txBody>
                  <a:tcPr marL="0" marR="0" marT="10179" marB="0"/>
                </a:tc>
                <a:tc>
                  <a:txBody>
                    <a:bodyPr/>
                    <a:lstStyle/>
                    <a:p>
                      <a:pPr marL="0" marR="4953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Vs. El Mundo</a:t>
                      </a:r>
                    </a:p>
                  </a:txBody>
                  <a:tcPr marL="0" marR="0" marT="10179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09">
                <a:tc>
                  <a:txBody>
                    <a:bodyPr/>
                    <a:lstStyle/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Inter Semi Bold" panose="02000703000000020004" pitchFamily="50" charset="0"/>
                          <a:ea typeface="Inter Semi Bold" panose="02000703000000020004" pitchFamily="50" charset="0"/>
                          <a:cs typeface="Inter Semi Bold" panose="02000703000000020004" pitchFamily="50" charset="0"/>
                        </a:rPr>
                        <a:t>TOTAL</a:t>
                      </a:r>
                    </a:p>
                  </a:txBody>
                  <a:tcPr marL="0" marR="0" marT="49622" marB="0"/>
                </a:tc>
                <a:tc>
                  <a:txBody>
                    <a:bodyPr/>
                    <a:lstStyle/>
                    <a:p>
                      <a:pPr marL="31750" marR="22034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Inter Semi Bold" panose="02000703000000020004" pitchFamily="50" charset="0"/>
                          <a:ea typeface="Inter Semi Bold" panose="02000703000000020004" pitchFamily="50" charset="0"/>
                          <a:cs typeface="Inter Semi Bold" panose="02000703000000020004" pitchFamily="50" charset="0"/>
                        </a:rPr>
                        <a:t>15.374</a:t>
                      </a:r>
                      <a:endParaRPr sz="1400" kern="1200" dirty="0">
                        <a:solidFill>
                          <a:schemeClr val="tx1"/>
                        </a:solidFill>
                        <a:latin typeface="Inter Semi Bold" panose="02000703000000020004" pitchFamily="50" charset="0"/>
                        <a:ea typeface="Inter Semi Bold" panose="02000703000000020004" pitchFamily="50" charset="0"/>
                        <a:cs typeface="Inter Semi Bold" panose="02000703000000020004" pitchFamily="50" charset="0"/>
                      </a:endParaRPr>
                    </a:p>
                  </a:txBody>
                  <a:tcPr marL="0" marR="0" marT="48350" marB="0"/>
                </a:tc>
                <a:tc>
                  <a:txBody>
                    <a:bodyPr/>
                    <a:lstStyle/>
                    <a:p>
                      <a:pPr marL="31750" marR="22034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Inter Semi Bold" panose="02000703000000020004" pitchFamily="50" charset="0"/>
                          <a:ea typeface="Inter Semi Bold" panose="02000703000000020004" pitchFamily="50" charset="0"/>
                          <a:cs typeface="Inter Semi Bold" panose="02000703000000020004" pitchFamily="50" charset="0"/>
                        </a:rPr>
                        <a:t>15.553</a:t>
                      </a:r>
                    </a:p>
                  </a:txBody>
                  <a:tcPr marL="0" marR="0" marT="48350" marB="0"/>
                </a:tc>
                <a:tc>
                  <a:txBody>
                    <a:bodyPr/>
                    <a:lstStyle/>
                    <a:p>
                      <a:pPr marL="31750" marR="22034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Inter Semi Bold" panose="02000703000000020004" pitchFamily="50" charset="0"/>
                          <a:ea typeface="Inter Semi Bold" panose="02000703000000020004" pitchFamily="50" charset="0"/>
                          <a:cs typeface="Inter Semi Bold" panose="02000703000000020004" pitchFamily="50" charset="0"/>
                        </a:rPr>
                        <a:t>22.096</a:t>
                      </a:r>
                    </a:p>
                  </a:txBody>
                  <a:tcPr marL="0" marR="0" marT="48350" marB="0"/>
                </a:tc>
                <a:tc>
                  <a:txBody>
                    <a:bodyPr/>
                    <a:lstStyle/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Inter Semi Bold" panose="02000703000000020004" pitchFamily="50" charset="0"/>
                          <a:ea typeface="Inter Semi Bold" panose="02000703000000020004" pitchFamily="50" charset="0"/>
                          <a:cs typeface="Inter Semi Bold" panose="02000703000000020004" pitchFamily="50" charset="0"/>
                        </a:rPr>
                        <a:t>44</a:t>
                      </a:r>
                      <a:r>
                        <a:rPr sz="1400" kern="1200" dirty="0">
                          <a:solidFill>
                            <a:schemeClr val="tx1"/>
                          </a:solidFill>
                          <a:latin typeface="Inter Semi Bold" panose="02000703000000020004" pitchFamily="50" charset="0"/>
                          <a:ea typeface="Inter Semi Bold" panose="02000703000000020004" pitchFamily="50" charset="0"/>
                          <a:cs typeface="Inter Semi Bold" panose="02000703000000020004" pitchFamily="50" charset="0"/>
                        </a:rPr>
                        <a:t>%</a:t>
                      </a:r>
                    </a:p>
                  </a:txBody>
                  <a:tcPr marL="0" marR="0" marT="48986" marB="0"/>
                </a:tc>
                <a:tc>
                  <a:txBody>
                    <a:bodyPr/>
                    <a:lstStyle/>
                    <a:p>
                      <a:pPr marL="31750" marR="2413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Inter Semi Bold" panose="02000703000000020004" pitchFamily="50" charset="0"/>
                          <a:ea typeface="Inter Semi Bold" panose="02000703000000020004" pitchFamily="50" charset="0"/>
                          <a:cs typeface="Inter Semi Bold" panose="02000703000000020004" pitchFamily="50" charset="0"/>
                        </a:rPr>
                        <a:t>42</a:t>
                      </a:r>
                      <a:r>
                        <a:rPr sz="1400" kern="1200" dirty="0">
                          <a:solidFill>
                            <a:schemeClr val="tx1"/>
                          </a:solidFill>
                          <a:latin typeface="Inter Semi Bold" panose="02000703000000020004" pitchFamily="50" charset="0"/>
                          <a:ea typeface="Inter Semi Bold" panose="02000703000000020004" pitchFamily="50" charset="0"/>
                          <a:cs typeface="Inter Semi Bold" panose="02000703000000020004" pitchFamily="50" charset="0"/>
                        </a:rPr>
                        <a:t>%</a:t>
                      </a:r>
                    </a:p>
                  </a:txBody>
                  <a:tcPr marL="0" marR="0" marT="48986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2562">
                <a:tc>
                  <a:txBody>
                    <a:bodyPr/>
                    <a:lstStyle/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Catalunya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Andalucía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Madrid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C. Valenciana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bg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Galicia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Canarias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País Vasco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Castilla y León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Aragón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Castilla-La Mancha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Murcia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Baleares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Asturias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Extremadura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Navarra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Cantabria</a:t>
                      </a:r>
                    </a:p>
                    <a:p>
                      <a:pPr marL="31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b="1" kern="1200" noProof="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La Rioja</a:t>
                      </a:r>
                    </a:p>
                  </a:txBody>
                  <a:tcPr marL="0" marR="0" marT="12724" marB="0"/>
                </a:tc>
                <a:tc>
                  <a:txBody>
                    <a:bodyPr/>
                    <a:lstStyle/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2.417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2.631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2.498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1.540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bg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840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694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814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780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456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632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421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435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370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278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216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234</a:t>
                      </a:r>
                    </a:p>
                    <a:p>
                      <a:pPr marL="31750" marR="22097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118</a:t>
                      </a:r>
                    </a:p>
                  </a:txBody>
                  <a:tcPr marL="0" marR="0" marT="8906" marB="0"/>
                </a:tc>
                <a:tc>
                  <a:txBody>
                    <a:bodyPr/>
                    <a:lstStyle/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2.186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2.724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2.617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1.517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bg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903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779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848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864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502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595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442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362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372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301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216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237</a:t>
                      </a:r>
                    </a:p>
                    <a:p>
                      <a:pPr marL="31750" marR="1670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86</a:t>
                      </a:r>
                    </a:p>
                  </a:txBody>
                  <a:tcPr marL="0" marR="0" marT="8906" marB="0"/>
                </a:tc>
                <a:tc>
                  <a:txBody>
                    <a:bodyPr/>
                    <a:lstStyle/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3.833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3.569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2.720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2.501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bg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1.379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1.210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1.201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980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772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758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660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644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624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470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385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273</a:t>
                      </a:r>
                    </a:p>
                    <a:p>
                      <a:pPr marL="31750" marR="1663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116</a:t>
                      </a:r>
                    </a:p>
                  </a:txBody>
                  <a:tcPr marL="0" marR="0" marT="9543" marB="0"/>
                </a:tc>
                <a:tc>
                  <a:txBody>
                    <a:bodyPr/>
                    <a:lstStyle/>
                    <a:p>
                      <a:pPr marL="31750" marR="654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59%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36%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9%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62%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bg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64%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74%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48%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26%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69%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20%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57%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48%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69%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69%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78%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17%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-2%</a:t>
                      </a:r>
                    </a:p>
                  </a:txBody>
                  <a:tcPr marL="0" marR="0" marT="9543" marB="0"/>
                </a:tc>
                <a:tc>
                  <a:txBody>
                    <a:bodyPr/>
                    <a:lstStyle/>
                    <a:p>
                      <a:pPr marL="31750" marR="654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75%</a:t>
                      </a:r>
                    </a:p>
                    <a:p>
                      <a:pPr marL="31750" marR="654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31%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4%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65%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bg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53%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55%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42%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13%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54%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27%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49%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78%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67%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56%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78%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15%</a:t>
                      </a:r>
                    </a:p>
                    <a:p>
                      <a:pPr marL="31750" marR="6540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Inter Light" panose="02000403000000020004" pitchFamily="50" charset="0"/>
                          <a:ea typeface="Inter Light" panose="02000403000000020004" pitchFamily="50" charset="0"/>
                          <a:cs typeface="Inter Light" panose="02000403000000020004" pitchFamily="50" charset="0"/>
                        </a:rPr>
                        <a:t>34%</a:t>
                      </a:r>
                    </a:p>
                  </a:txBody>
                  <a:tcPr marL="0" marR="0" marT="9543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33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958D60DE-9EF3-6716-9304-E6F4DA15827B}"/>
              </a:ext>
            </a:extLst>
          </p:cNvPr>
          <p:cNvSpPr/>
          <p:nvPr/>
        </p:nvSpPr>
        <p:spPr>
          <a:xfrm>
            <a:off x="1" y="0"/>
            <a:ext cx="7767770" cy="6858000"/>
          </a:xfrm>
          <a:prstGeom prst="rect">
            <a:avLst/>
          </a:prstGeom>
          <a:solidFill>
            <a:srgbClr val="F3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object 5"/>
          <p:cNvSpPr txBox="1"/>
          <p:nvPr/>
        </p:nvSpPr>
        <p:spPr>
          <a:xfrm>
            <a:off x="8489932" y="640477"/>
            <a:ext cx="2133718" cy="2208427"/>
          </a:xfrm>
          <a:prstGeom prst="rect">
            <a:avLst/>
          </a:prstGeom>
        </p:spPr>
        <p:txBody>
          <a:bodyPr vert="horz" wrap="square" lIns="0" tIns="34990" rIns="0" bIns="0" rtlCol="0">
            <a:spAutoFit/>
          </a:bodyPr>
          <a:lstStyle/>
          <a:p>
            <a:pPr marL="12724">
              <a:spcBef>
                <a:spcPts val="276"/>
              </a:spcBef>
              <a:tabLst>
                <a:tab pos="2745867" algn="l"/>
              </a:tabLst>
            </a:pPr>
            <a:r>
              <a:rPr lang="es-ES" sz="1453" spc="30" noProof="1">
                <a:solidFill>
                  <a:srgbClr val="004C91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DIGITAL</a:t>
            </a:r>
          </a:p>
          <a:p>
            <a:pPr marL="12724">
              <a:spcBef>
                <a:spcPts val="385"/>
              </a:spcBef>
              <a:tabLst>
                <a:tab pos="2737597" algn="l"/>
              </a:tabLst>
            </a:pPr>
            <a:r>
              <a:rPr lang="es-ES" sz="3507" spc="-150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847 k </a:t>
            </a:r>
          </a:p>
          <a:p>
            <a:pPr marL="12724">
              <a:spcBef>
                <a:spcPts val="385"/>
              </a:spcBef>
              <a:tabLst>
                <a:tab pos="2737597" algn="l"/>
              </a:tabLst>
            </a:pPr>
            <a:r>
              <a:rPr lang="es-ES" sz="1252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Usuarios </a:t>
            </a:r>
            <a:r>
              <a:rPr lang="es-ES" sz="1252" spc="10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únicos</a:t>
            </a:r>
            <a:r>
              <a:rPr lang="es-ES" sz="1252" spc="140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/</a:t>
            </a:r>
            <a:r>
              <a:rPr lang="es-ES" sz="1252" spc="2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mes</a:t>
            </a:r>
            <a:endParaRPr lang="es-ES" sz="1252" noProof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12724">
              <a:spcBef>
                <a:spcPts val="686"/>
              </a:spcBef>
              <a:tabLst>
                <a:tab pos="2737597" algn="l"/>
              </a:tabLst>
            </a:pPr>
            <a:r>
              <a:rPr lang="es-ES" sz="3507" spc="-150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7,0 </a:t>
            </a:r>
            <a:r>
              <a:rPr lang="es-ES" sz="3106" spc="-150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MM</a:t>
            </a:r>
            <a:endParaRPr lang="es-ES" sz="3106" spc="-150" noProof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12724">
              <a:spcBef>
                <a:spcPts val="271"/>
              </a:spcBef>
              <a:tabLst>
                <a:tab pos="2737597" algn="l"/>
              </a:tabLst>
            </a:pPr>
            <a:r>
              <a:rPr lang="es-ES" sz="1252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Páginas</a:t>
            </a:r>
            <a:r>
              <a:rPr lang="es-ES" sz="1252" spc="-70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s-ES" sz="1252" spc="20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vistas</a:t>
            </a:r>
            <a:r>
              <a:rPr lang="es-ES" sz="1252" spc="140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/</a:t>
            </a:r>
            <a:r>
              <a:rPr lang="es-ES" sz="1252" spc="2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mes</a:t>
            </a:r>
          </a:p>
          <a:p>
            <a:pPr marL="12724">
              <a:spcBef>
                <a:spcPts val="271"/>
              </a:spcBef>
              <a:tabLst>
                <a:tab pos="2737597" algn="l"/>
              </a:tabLst>
            </a:pPr>
            <a:r>
              <a:rPr lang="es-ES" sz="1400" b="1" spc="5" noProof="1">
                <a:solidFill>
                  <a:srgbClr val="004C9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+11% </a:t>
            </a:r>
            <a:r>
              <a:rPr lang="es-ES" sz="1252" spc="5" noProof="1">
                <a:solidFill>
                  <a:srgbClr val="004C9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vs mes anterior</a:t>
            </a:r>
            <a:endParaRPr lang="es-ES" sz="1252" spc="25" noProof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 rot="5400000">
            <a:off x="10077178" y="4790685"/>
            <a:ext cx="92333" cy="3247553"/>
          </a:xfrm>
          <a:prstGeom prst="rect">
            <a:avLst/>
          </a:prstGeom>
        </p:spPr>
        <p:txBody>
          <a:bodyPr vert="vert270" wrap="square" lIns="0" tIns="1781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lang="es-ES" sz="600" spc="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Fuente: GfK DAM febrero 2026 / EGM 3er acumulado 2025 / RR.SS febrero 2026.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1ACA3CE-0225-9753-7F74-88EFE5DE1F5B}"/>
              </a:ext>
            </a:extLst>
          </p:cNvPr>
          <p:cNvSpPr txBox="1"/>
          <p:nvPr/>
        </p:nvSpPr>
        <p:spPr>
          <a:xfrm>
            <a:off x="750731" y="1232889"/>
            <a:ext cx="15142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700" baseline="300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elcorreogallego.es</a:t>
            </a:r>
            <a:endParaRPr lang="es-ES" sz="17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18775C2E-8C18-BD1E-8AD9-B006AA7B5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850" y="540319"/>
            <a:ext cx="502984" cy="15633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BFD9382-3509-39E3-CCCB-BB5A85624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" y="720133"/>
            <a:ext cx="4273945" cy="594154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02977379-5663-B408-7073-5B4EC3AAC624}"/>
              </a:ext>
            </a:extLst>
          </p:cNvPr>
          <p:cNvSpPr txBox="1"/>
          <p:nvPr/>
        </p:nvSpPr>
        <p:spPr>
          <a:xfrm>
            <a:off x="3360050" y="1616435"/>
            <a:ext cx="2901704" cy="198772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00"/>
              </a:spcBef>
            </a:pPr>
            <a:r>
              <a:rPr lang="es-ES" sz="1700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Marca de información  </a:t>
            </a:r>
            <a:br>
              <a:rPr lang="es-ES" sz="1700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</a:br>
            <a:r>
              <a:rPr lang="es-ES" sz="1700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de referencia con más </a:t>
            </a:r>
            <a:br>
              <a:rPr lang="es-ES" sz="1700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</a:br>
            <a:r>
              <a:rPr lang="es-ES" sz="1700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de 145 años de historia</a:t>
            </a:r>
          </a:p>
          <a:p>
            <a:pPr marL="12700" marR="291465">
              <a:lnSpc>
                <a:spcPts val="1500"/>
              </a:lnSpc>
              <a:spcBef>
                <a:spcPts val="1200"/>
              </a:spcBef>
            </a:pPr>
            <a:r>
              <a:rPr lang="es-ES" sz="1300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Cercano y con una amplia cobertura informativa de los temas de mayor interés social.</a:t>
            </a:r>
          </a:p>
          <a:p>
            <a:pPr marL="12700" marR="291465">
              <a:lnSpc>
                <a:spcPts val="1500"/>
              </a:lnSpc>
              <a:spcBef>
                <a:spcPts val="600"/>
              </a:spcBef>
            </a:pPr>
            <a:r>
              <a:rPr lang="es-ES" sz="1300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Apuesta por la calidad, el rigor     y la independencia.</a:t>
            </a: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BDCF783A-B0E5-F81C-24EE-54728D28CF6D}"/>
              </a:ext>
            </a:extLst>
          </p:cNvPr>
          <p:cNvSpPr txBox="1"/>
          <p:nvPr/>
        </p:nvSpPr>
        <p:spPr>
          <a:xfrm>
            <a:off x="8493559" y="4542812"/>
            <a:ext cx="1824466" cy="998960"/>
          </a:xfrm>
          <a:prstGeom prst="rect">
            <a:avLst/>
          </a:prstGeom>
        </p:spPr>
        <p:txBody>
          <a:bodyPr vert="horz" wrap="square" lIns="0" tIns="17177" rIns="0" bIns="0" rtlCol="0">
            <a:spAutoFit/>
          </a:bodyPr>
          <a:lstStyle/>
          <a:p>
            <a:pPr marL="12724">
              <a:spcBef>
                <a:spcPts val="135"/>
              </a:spcBef>
            </a:pPr>
            <a:r>
              <a:rPr sz="1453" spc="45" dirty="0">
                <a:solidFill>
                  <a:srgbClr val="004C91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RR.SS.</a:t>
            </a:r>
            <a:endParaRPr sz="1453" dirty="0">
              <a:solidFill>
                <a:srgbClr val="004C91"/>
              </a:solidFill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  <a:p>
            <a:pPr marL="12724">
              <a:spcBef>
                <a:spcPts val="240"/>
              </a:spcBef>
            </a:pPr>
            <a:r>
              <a:rPr lang="es-ES" sz="3507" spc="-150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154 k </a:t>
            </a:r>
            <a:br>
              <a:rPr lang="es-ES" sz="3507" spc="-150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</a:br>
            <a:r>
              <a:rPr sz="1252" spc="-3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</a:t>
            </a:r>
            <a:r>
              <a:rPr sz="1252" spc="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otal</a:t>
            </a:r>
            <a:r>
              <a:rPr sz="1252" spc="-6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252" spc="1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seguido</a:t>
            </a:r>
            <a:r>
              <a:rPr sz="1252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r</a:t>
            </a:r>
            <a:r>
              <a:rPr sz="1252" spc="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es</a:t>
            </a:r>
            <a:endParaRPr sz="1252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D4E3CAA-22B2-AD3A-0426-EAE7967D4E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"/>
          <a:stretch/>
        </p:blipFill>
        <p:spPr>
          <a:xfrm>
            <a:off x="2752118" y="3523678"/>
            <a:ext cx="5037850" cy="3307495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83910C63-7591-41E7-AC32-FB0EC4FF59C8}"/>
              </a:ext>
            </a:extLst>
          </p:cNvPr>
          <p:cNvGrpSpPr/>
          <p:nvPr/>
        </p:nvGrpSpPr>
        <p:grpSpPr>
          <a:xfrm>
            <a:off x="682433" y="1797630"/>
            <a:ext cx="2480374" cy="4773598"/>
            <a:chOff x="682433" y="1797630"/>
            <a:chExt cx="2480374" cy="477359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D8FB898-0590-70B4-CBFD-ED5061F54B5D}"/>
                </a:ext>
              </a:extLst>
            </p:cNvPr>
            <p:cNvSpPr/>
            <p:nvPr/>
          </p:nvSpPr>
          <p:spPr>
            <a:xfrm>
              <a:off x="961535" y="2102178"/>
              <a:ext cx="1893650" cy="126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D70A060-2177-E4CB-F80E-330DA193E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00"/>
            <a:stretch/>
          </p:blipFill>
          <p:spPr>
            <a:xfrm>
              <a:off x="961535" y="2393673"/>
              <a:ext cx="1893650" cy="380537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AEE4D46-19B7-3297-4435-DE75F003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33" y="1797630"/>
              <a:ext cx="2480374" cy="4773598"/>
            </a:xfrm>
            <a:prstGeom prst="rect">
              <a:avLst/>
            </a:prstGeom>
          </p:spPr>
        </p:pic>
      </p:grpSp>
      <p:sp>
        <p:nvSpPr>
          <p:cNvPr id="16" name="object 5">
            <a:extLst>
              <a:ext uri="{FF2B5EF4-FFF2-40B4-BE49-F238E27FC236}">
                <a16:creationId xmlns:a16="http://schemas.microsoft.com/office/drawing/2014/main" id="{B71DBD23-34F6-FB1E-C135-888C4B00A989}"/>
              </a:ext>
            </a:extLst>
          </p:cNvPr>
          <p:cNvSpPr txBox="1"/>
          <p:nvPr/>
        </p:nvSpPr>
        <p:spPr>
          <a:xfrm>
            <a:off x="8483922" y="3011558"/>
            <a:ext cx="2133718" cy="1596913"/>
          </a:xfrm>
          <a:prstGeom prst="rect">
            <a:avLst/>
          </a:prstGeom>
        </p:spPr>
        <p:txBody>
          <a:bodyPr vert="horz" wrap="square" lIns="0" tIns="34990" rIns="0" bIns="0" rtlCol="0">
            <a:spAutoFit/>
          </a:bodyPr>
          <a:lstStyle/>
          <a:p>
            <a:pPr marL="12724">
              <a:spcBef>
                <a:spcPts val="276"/>
              </a:spcBef>
              <a:tabLst>
                <a:tab pos="2745867" algn="l"/>
              </a:tabLst>
            </a:pPr>
            <a:r>
              <a:rPr lang="es-ES" sz="1453" spc="30" noProof="1">
                <a:solidFill>
                  <a:srgbClr val="004C91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PAPEL</a:t>
            </a:r>
          </a:p>
          <a:p>
            <a:pPr marL="12724">
              <a:spcBef>
                <a:spcPts val="385"/>
              </a:spcBef>
              <a:tabLst>
                <a:tab pos="2737597" algn="l"/>
              </a:tabLst>
            </a:pPr>
            <a:r>
              <a:rPr lang="es-ES" sz="3507" spc="-150" noProof="1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32 k</a:t>
            </a:r>
            <a:endParaRPr lang="es-ES" sz="3106" spc="-150" noProof="1"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  <a:p>
            <a:pPr marL="12724">
              <a:spcBef>
                <a:spcPts val="266"/>
              </a:spcBef>
              <a:tabLst>
                <a:tab pos="2737597" algn="l"/>
              </a:tabLst>
            </a:pPr>
            <a:r>
              <a:rPr lang="es-ES" sz="1252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Lectores/día</a:t>
            </a:r>
          </a:p>
          <a:p>
            <a:pPr marL="12724">
              <a:spcBef>
                <a:spcPts val="266"/>
              </a:spcBef>
              <a:tabLst>
                <a:tab pos="2737597" algn="l"/>
              </a:tabLst>
            </a:pPr>
            <a:r>
              <a:rPr lang="es-ES" sz="1400" b="1" spc="5" noProof="1">
                <a:solidFill>
                  <a:srgbClr val="004C9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+23% </a:t>
            </a:r>
            <a:r>
              <a:rPr lang="es-ES" sz="1252" spc="5" noProof="1">
                <a:solidFill>
                  <a:srgbClr val="004C9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vs año anterior</a:t>
            </a:r>
          </a:p>
          <a:p>
            <a:pPr marL="12724">
              <a:spcBef>
                <a:spcPts val="266"/>
              </a:spcBef>
              <a:tabLst>
                <a:tab pos="2737597" algn="l"/>
              </a:tabLst>
            </a:pPr>
            <a:endParaRPr lang="es-ES" sz="1252" noProof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D25970C9-FD60-4AE0-E125-951116598037}"/>
              </a:ext>
            </a:extLst>
          </p:cNvPr>
          <p:cNvCxnSpPr>
            <a:cxnSpLocks/>
          </p:cNvCxnSpPr>
          <p:nvPr/>
        </p:nvCxnSpPr>
        <p:spPr>
          <a:xfrm>
            <a:off x="10530553" y="3429000"/>
            <a:ext cx="0" cy="91053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bject 4">
            <a:extLst>
              <a:ext uri="{FF2B5EF4-FFF2-40B4-BE49-F238E27FC236}">
                <a16:creationId xmlns:a16="http://schemas.microsoft.com/office/drawing/2014/main" id="{8BB2AC01-6520-FD9F-A1DA-1D5346574A92}"/>
              </a:ext>
            </a:extLst>
          </p:cNvPr>
          <p:cNvSpPr txBox="1"/>
          <p:nvPr/>
        </p:nvSpPr>
        <p:spPr>
          <a:xfrm>
            <a:off x="10764706" y="3368048"/>
            <a:ext cx="1001358" cy="474489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30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87% 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D791FF2-A0F1-451B-69D4-21EA850B4974}"/>
              </a:ext>
            </a:extLst>
          </p:cNvPr>
          <p:cNvSpPr txBox="1"/>
          <p:nvPr/>
        </p:nvSpPr>
        <p:spPr>
          <a:xfrm>
            <a:off x="10786903" y="3898179"/>
            <a:ext cx="808002" cy="320601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lang="es-ES" sz="1000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Penetración en A Coruña</a:t>
            </a:r>
            <a:endParaRPr lang="es-ES" sz="1000" spc="5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F6B76-1823-A18B-A446-CF838D875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0FA5EC88-076B-34E7-0C32-E47CEA7D7FED}"/>
              </a:ext>
            </a:extLst>
          </p:cNvPr>
          <p:cNvGrpSpPr/>
          <p:nvPr/>
        </p:nvGrpSpPr>
        <p:grpSpPr>
          <a:xfrm>
            <a:off x="8978389" y="3750338"/>
            <a:ext cx="895508" cy="2108207"/>
            <a:chOff x="8978389" y="3750338"/>
            <a:chExt cx="895508" cy="2108207"/>
          </a:xfrm>
        </p:grpSpPr>
        <p:cxnSp>
          <p:nvCxnSpPr>
            <p:cNvPr id="22" name="Google Shape;885;p34">
              <a:extLst>
                <a:ext uri="{FF2B5EF4-FFF2-40B4-BE49-F238E27FC236}">
                  <a16:creationId xmlns:a16="http://schemas.microsoft.com/office/drawing/2014/main" id="{32B3FC47-468D-3D1F-492E-0BCECE374364}"/>
                </a:ext>
              </a:extLst>
            </p:cNvPr>
            <p:cNvCxnSpPr/>
            <p:nvPr/>
          </p:nvCxnSpPr>
          <p:spPr>
            <a:xfrm>
              <a:off x="8978389" y="3759088"/>
              <a:ext cx="0" cy="2099457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885;p34">
              <a:extLst>
                <a:ext uri="{FF2B5EF4-FFF2-40B4-BE49-F238E27FC236}">
                  <a16:creationId xmlns:a16="http://schemas.microsoft.com/office/drawing/2014/main" id="{EB6ADCB7-7083-DB2B-02C6-8698FC6839F3}"/>
                </a:ext>
              </a:extLst>
            </p:cNvPr>
            <p:cNvCxnSpPr/>
            <p:nvPr/>
          </p:nvCxnSpPr>
          <p:spPr>
            <a:xfrm>
              <a:off x="9280713" y="3750338"/>
              <a:ext cx="0" cy="2099457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885;p34">
              <a:extLst>
                <a:ext uri="{FF2B5EF4-FFF2-40B4-BE49-F238E27FC236}">
                  <a16:creationId xmlns:a16="http://schemas.microsoft.com/office/drawing/2014/main" id="{2D51CD1E-6669-025C-BB8F-0D723578AB02}"/>
                </a:ext>
              </a:extLst>
            </p:cNvPr>
            <p:cNvCxnSpPr/>
            <p:nvPr/>
          </p:nvCxnSpPr>
          <p:spPr>
            <a:xfrm>
              <a:off x="9873897" y="3754732"/>
              <a:ext cx="0" cy="2099457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885;p34">
              <a:extLst>
                <a:ext uri="{FF2B5EF4-FFF2-40B4-BE49-F238E27FC236}">
                  <a16:creationId xmlns:a16="http://schemas.microsoft.com/office/drawing/2014/main" id="{F00260DF-E700-A5C7-BB64-2D0917226940}"/>
                </a:ext>
              </a:extLst>
            </p:cNvPr>
            <p:cNvCxnSpPr/>
            <p:nvPr/>
          </p:nvCxnSpPr>
          <p:spPr>
            <a:xfrm>
              <a:off x="9575542" y="3759088"/>
              <a:ext cx="0" cy="2099457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FB9CD814-B85C-660E-0F28-CD654E44E798}"/>
              </a:ext>
            </a:extLst>
          </p:cNvPr>
          <p:cNvGrpSpPr/>
          <p:nvPr/>
        </p:nvGrpSpPr>
        <p:grpSpPr>
          <a:xfrm>
            <a:off x="2233275" y="3751852"/>
            <a:ext cx="1705715" cy="2106693"/>
            <a:chOff x="7900424" y="3740465"/>
            <a:chExt cx="1264665" cy="1893981"/>
          </a:xfrm>
        </p:grpSpPr>
        <p:cxnSp>
          <p:nvCxnSpPr>
            <p:cNvPr id="29" name="Google Shape;886;p34">
              <a:extLst>
                <a:ext uri="{FF2B5EF4-FFF2-40B4-BE49-F238E27FC236}">
                  <a16:creationId xmlns:a16="http://schemas.microsoft.com/office/drawing/2014/main" id="{907AEFA4-0E30-CE3D-1373-2D086DB9B6E8}"/>
                </a:ext>
              </a:extLst>
            </p:cNvPr>
            <p:cNvCxnSpPr/>
            <p:nvPr/>
          </p:nvCxnSpPr>
          <p:spPr>
            <a:xfrm>
              <a:off x="7900424" y="3740465"/>
              <a:ext cx="0" cy="1887476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887;p34">
              <a:extLst>
                <a:ext uri="{FF2B5EF4-FFF2-40B4-BE49-F238E27FC236}">
                  <a16:creationId xmlns:a16="http://schemas.microsoft.com/office/drawing/2014/main" id="{AE658C9D-5624-1436-9B57-9B38AE203A53}"/>
                </a:ext>
              </a:extLst>
            </p:cNvPr>
            <p:cNvCxnSpPr/>
            <p:nvPr/>
          </p:nvCxnSpPr>
          <p:spPr>
            <a:xfrm>
              <a:off x="8300629" y="3740465"/>
              <a:ext cx="0" cy="1887476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885;p34">
              <a:extLst>
                <a:ext uri="{FF2B5EF4-FFF2-40B4-BE49-F238E27FC236}">
                  <a16:creationId xmlns:a16="http://schemas.microsoft.com/office/drawing/2014/main" id="{4FE940D9-44A0-A720-4D43-BA720D1441E9}"/>
                </a:ext>
              </a:extLst>
            </p:cNvPr>
            <p:cNvCxnSpPr/>
            <p:nvPr/>
          </p:nvCxnSpPr>
          <p:spPr>
            <a:xfrm>
              <a:off x="8725286" y="3743020"/>
              <a:ext cx="0" cy="1887476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885;p34">
              <a:extLst>
                <a:ext uri="{FF2B5EF4-FFF2-40B4-BE49-F238E27FC236}">
                  <a16:creationId xmlns:a16="http://schemas.microsoft.com/office/drawing/2014/main" id="{36EC6EDE-69DB-DAD1-EB2E-9E4C736C1B26}"/>
                </a:ext>
              </a:extLst>
            </p:cNvPr>
            <p:cNvCxnSpPr/>
            <p:nvPr/>
          </p:nvCxnSpPr>
          <p:spPr>
            <a:xfrm>
              <a:off x="9165089" y="3746970"/>
              <a:ext cx="0" cy="1887476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object 19">
            <a:extLst>
              <a:ext uri="{FF2B5EF4-FFF2-40B4-BE49-F238E27FC236}">
                <a16:creationId xmlns:a16="http://schemas.microsoft.com/office/drawing/2014/main" id="{9EAAEAD1-4C05-0715-3578-66485CB56168}"/>
              </a:ext>
            </a:extLst>
          </p:cNvPr>
          <p:cNvSpPr txBox="1"/>
          <p:nvPr/>
        </p:nvSpPr>
        <p:spPr>
          <a:xfrm rot="5400000">
            <a:off x="2260495" y="4574111"/>
            <a:ext cx="92333" cy="3677200"/>
          </a:xfrm>
          <a:prstGeom prst="rect">
            <a:avLst/>
          </a:prstGeom>
        </p:spPr>
        <p:txBody>
          <a:bodyPr vert="vert270" wrap="square" lIns="0" tIns="1781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lang="es-ES" sz="600" spc="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Fuente: GfK DAM febrero 2026 (no incluye otros soportes de Prensa Ibérica en Galicia).</a:t>
            </a:r>
          </a:p>
        </p:txBody>
      </p:sp>
      <p:sp>
        <p:nvSpPr>
          <p:cNvPr id="7" name="Google Shape;890;p34">
            <a:extLst>
              <a:ext uri="{FF2B5EF4-FFF2-40B4-BE49-F238E27FC236}">
                <a16:creationId xmlns:a16="http://schemas.microsoft.com/office/drawing/2014/main" id="{0CFFF1AA-E4DA-6DBA-BF29-A9DC7D481C1C}"/>
              </a:ext>
            </a:extLst>
          </p:cNvPr>
          <p:cNvSpPr txBox="1"/>
          <p:nvPr/>
        </p:nvSpPr>
        <p:spPr>
          <a:xfrm>
            <a:off x="1860531" y="5963379"/>
            <a:ext cx="699123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200" dirty="0">
                <a:solidFill>
                  <a:srgbClr val="A6A6A6"/>
                </a:solidFill>
                <a:latin typeface="Roboto"/>
                <a:ea typeface="Roboto"/>
                <a:cs typeface="Roboto"/>
                <a:sym typeface="Roboto"/>
              </a:rPr>
              <a:t>-40%</a:t>
            </a:r>
          </a:p>
        </p:txBody>
      </p:sp>
      <p:sp>
        <p:nvSpPr>
          <p:cNvPr id="9" name="Google Shape;897;p34">
            <a:extLst>
              <a:ext uri="{FF2B5EF4-FFF2-40B4-BE49-F238E27FC236}">
                <a16:creationId xmlns:a16="http://schemas.microsoft.com/office/drawing/2014/main" id="{5EE0DC96-0777-7050-13EE-4628FACB3580}"/>
              </a:ext>
            </a:extLst>
          </p:cNvPr>
          <p:cNvSpPr txBox="1"/>
          <p:nvPr/>
        </p:nvSpPr>
        <p:spPr>
          <a:xfrm>
            <a:off x="2999759" y="5968200"/>
            <a:ext cx="699123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200" dirty="0">
                <a:solidFill>
                  <a:srgbClr val="A6A6A6"/>
                </a:solidFill>
                <a:latin typeface="Roboto"/>
                <a:ea typeface="Roboto"/>
                <a:cs typeface="Roboto"/>
                <a:sym typeface="Roboto"/>
              </a:rPr>
              <a:t>+0%</a:t>
            </a:r>
            <a:endParaRPr sz="1200" dirty="0">
              <a:solidFill>
                <a:srgbClr val="A6A6A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903;p34">
            <a:extLst>
              <a:ext uri="{FF2B5EF4-FFF2-40B4-BE49-F238E27FC236}">
                <a16:creationId xmlns:a16="http://schemas.microsoft.com/office/drawing/2014/main" id="{811DE296-D7B5-B20E-C57B-2A57DD2A3EAA}"/>
              </a:ext>
            </a:extLst>
          </p:cNvPr>
          <p:cNvSpPr txBox="1"/>
          <p:nvPr/>
        </p:nvSpPr>
        <p:spPr>
          <a:xfrm>
            <a:off x="79654" y="4928550"/>
            <a:ext cx="2073380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Diario de Pontevedra</a:t>
            </a:r>
          </a:p>
        </p:txBody>
      </p:sp>
      <p:sp>
        <p:nvSpPr>
          <p:cNvPr id="20" name="Google Shape;905;p34">
            <a:extLst>
              <a:ext uri="{FF2B5EF4-FFF2-40B4-BE49-F238E27FC236}">
                <a16:creationId xmlns:a16="http://schemas.microsoft.com/office/drawing/2014/main" id="{BAFF17A8-6187-76E2-39A5-868CECDFF601}"/>
              </a:ext>
            </a:extLst>
          </p:cNvPr>
          <p:cNvSpPr txBox="1"/>
          <p:nvPr/>
        </p:nvSpPr>
        <p:spPr>
          <a:xfrm>
            <a:off x="567355" y="3919867"/>
            <a:ext cx="1584795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solidFill>
                  <a:srgbClr val="0F5172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El Correo Gallego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57029E3-F657-8BEC-7EC9-A3CFC9B3CBFA}"/>
              </a:ext>
            </a:extLst>
          </p:cNvPr>
          <p:cNvSpPr txBox="1"/>
          <p:nvPr/>
        </p:nvSpPr>
        <p:spPr>
          <a:xfrm>
            <a:off x="2150456" y="3313980"/>
            <a:ext cx="31920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% Crecimiento Páginas Vistas</a:t>
            </a:r>
          </a:p>
        </p:txBody>
      </p:sp>
      <p:sp>
        <p:nvSpPr>
          <p:cNvPr id="37" name="Google Shape;903;p34">
            <a:extLst>
              <a:ext uri="{FF2B5EF4-FFF2-40B4-BE49-F238E27FC236}">
                <a16:creationId xmlns:a16="http://schemas.microsoft.com/office/drawing/2014/main" id="{93DCA243-8499-BC7D-0E75-C5628A9A528A}"/>
              </a:ext>
            </a:extLst>
          </p:cNvPr>
          <p:cNvSpPr txBox="1"/>
          <p:nvPr/>
        </p:nvSpPr>
        <p:spPr>
          <a:xfrm>
            <a:off x="74778" y="4598128"/>
            <a:ext cx="2073380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La Voz de Galicia</a:t>
            </a:r>
          </a:p>
        </p:txBody>
      </p:sp>
      <p:sp>
        <p:nvSpPr>
          <p:cNvPr id="40" name="Google Shape;900;p34">
            <a:extLst>
              <a:ext uri="{FF2B5EF4-FFF2-40B4-BE49-F238E27FC236}">
                <a16:creationId xmlns:a16="http://schemas.microsoft.com/office/drawing/2014/main" id="{7DF4A7FE-51F0-1AA6-67D1-F35FD73E7340}"/>
              </a:ext>
            </a:extLst>
          </p:cNvPr>
          <p:cNvSpPr txBox="1"/>
          <p:nvPr/>
        </p:nvSpPr>
        <p:spPr>
          <a:xfrm>
            <a:off x="3918563" y="3895836"/>
            <a:ext cx="989685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6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+11,2%</a:t>
            </a:r>
          </a:p>
        </p:txBody>
      </p:sp>
      <p:sp>
        <p:nvSpPr>
          <p:cNvPr id="42" name="Google Shape;900;p34">
            <a:extLst>
              <a:ext uri="{FF2B5EF4-FFF2-40B4-BE49-F238E27FC236}">
                <a16:creationId xmlns:a16="http://schemas.microsoft.com/office/drawing/2014/main" id="{27F9BF67-7F01-0122-EE74-41EE7E12A9FE}"/>
              </a:ext>
            </a:extLst>
          </p:cNvPr>
          <p:cNvSpPr txBox="1"/>
          <p:nvPr/>
        </p:nvSpPr>
        <p:spPr>
          <a:xfrm>
            <a:off x="3965048" y="4275274"/>
            <a:ext cx="891858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200" spc="5" dirty="0">
                <a:solidFill>
                  <a:srgbClr val="FF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-0,2%</a:t>
            </a:r>
          </a:p>
        </p:txBody>
      </p:sp>
      <p:sp>
        <p:nvSpPr>
          <p:cNvPr id="44" name="Google Shape;900;p34">
            <a:extLst>
              <a:ext uri="{FF2B5EF4-FFF2-40B4-BE49-F238E27FC236}">
                <a16:creationId xmlns:a16="http://schemas.microsoft.com/office/drawing/2014/main" id="{FF023A4E-490E-7E25-9EC3-650DC893FE1E}"/>
              </a:ext>
            </a:extLst>
          </p:cNvPr>
          <p:cNvSpPr txBox="1"/>
          <p:nvPr/>
        </p:nvSpPr>
        <p:spPr>
          <a:xfrm>
            <a:off x="3983130" y="4615233"/>
            <a:ext cx="906664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200" spc="5" dirty="0">
                <a:solidFill>
                  <a:srgbClr val="FF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-5,5%</a:t>
            </a:r>
          </a:p>
        </p:txBody>
      </p:sp>
      <p:sp>
        <p:nvSpPr>
          <p:cNvPr id="47" name="Google Shape;865;p34">
            <a:extLst>
              <a:ext uri="{FF2B5EF4-FFF2-40B4-BE49-F238E27FC236}">
                <a16:creationId xmlns:a16="http://schemas.microsoft.com/office/drawing/2014/main" id="{09C4CA23-A896-9C6F-6948-9183CB36657D}"/>
              </a:ext>
            </a:extLst>
          </p:cNvPr>
          <p:cNvSpPr/>
          <p:nvPr/>
        </p:nvSpPr>
        <p:spPr>
          <a:xfrm>
            <a:off x="3349323" y="3907736"/>
            <a:ext cx="349560" cy="208569"/>
          </a:xfrm>
          <a:prstGeom prst="rect">
            <a:avLst/>
          </a:prstGeom>
          <a:solidFill>
            <a:srgbClr val="0F517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" name="Google Shape;867;p34">
            <a:extLst>
              <a:ext uri="{FF2B5EF4-FFF2-40B4-BE49-F238E27FC236}">
                <a16:creationId xmlns:a16="http://schemas.microsoft.com/office/drawing/2014/main" id="{8F0F279E-EAEF-469C-8B69-0C6AF9E10EE8}"/>
              </a:ext>
            </a:extLst>
          </p:cNvPr>
          <p:cNvSpPr/>
          <p:nvPr/>
        </p:nvSpPr>
        <p:spPr>
          <a:xfrm flipH="1">
            <a:off x="3296820" y="4266123"/>
            <a:ext cx="45719" cy="18546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5" name="object 5">
            <a:extLst>
              <a:ext uri="{FF2B5EF4-FFF2-40B4-BE49-F238E27FC236}">
                <a16:creationId xmlns:a16="http://schemas.microsoft.com/office/drawing/2014/main" id="{A8A731EF-5FBF-EE48-8BCB-A08F5848B6AC}"/>
              </a:ext>
            </a:extLst>
          </p:cNvPr>
          <p:cNvSpPr txBox="1"/>
          <p:nvPr/>
        </p:nvSpPr>
        <p:spPr>
          <a:xfrm>
            <a:off x="462836" y="2761837"/>
            <a:ext cx="4672663" cy="455960"/>
          </a:xfrm>
          <a:prstGeom prst="rect">
            <a:avLst/>
          </a:prstGeom>
          <a:noFill/>
        </p:spPr>
        <p:txBody>
          <a:bodyPr vert="horz" wrap="square" lIns="0" tIns="34990" rIns="0" bIns="0" rtlCol="0">
            <a:spAutoFit/>
          </a:bodyPr>
          <a:lstStyle/>
          <a:p>
            <a:pPr marL="12724">
              <a:spcBef>
                <a:spcPts val="385"/>
              </a:spcBef>
              <a:tabLst>
                <a:tab pos="2737597" algn="l"/>
              </a:tabLst>
            </a:pPr>
            <a:r>
              <a:rPr lang="es-ES" sz="1400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En el último mes, entre los sites de Galicia</a:t>
            </a:r>
          </a:p>
          <a:p>
            <a:pPr marL="12724">
              <a:spcBef>
                <a:spcPts val="385"/>
              </a:spcBef>
              <a:tabLst>
                <a:tab pos="2737597" algn="l"/>
              </a:tabLst>
            </a:pPr>
            <a:r>
              <a:rPr lang="es-ES" sz="1000" i="1" spc="5" noProof="1">
                <a:solidFill>
                  <a:srgbClr val="004C9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Audiencia total</a:t>
            </a:r>
            <a:endParaRPr lang="es-ES" sz="1000" i="1" noProof="1">
              <a:solidFill>
                <a:srgbClr val="004C91"/>
              </a:solidFill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8B2A7835-5499-A321-94D8-C1EAFD13BA4F}"/>
              </a:ext>
            </a:extLst>
          </p:cNvPr>
          <p:cNvSpPr txBox="1"/>
          <p:nvPr/>
        </p:nvSpPr>
        <p:spPr>
          <a:xfrm>
            <a:off x="362167" y="1792824"/>
            <a:ext cx="399315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sz="3600" spc="-150" dirty="0">
                <a:solidFill>
                  <a:srgbClr val="0F5172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Líder en crecimiento </a:t>
            </a:r>
            <a:r>
              <a:rPr lang="es-ES" sz="36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digital</a:t>
            </a:r>
          </a:p>
        </p:txBody>
      </p:sp>
      <p:sp>
        <p:nvSpPr>
          <p:cNvPr id="3" name="Google Shape;866;p34">
            <a:extLst>
              <a:ext uri="{FF2B5EF4-FFF2-40B4-BE49-F238E27FC236}">
                <a16:creationId xmlns:a16="http://schemas.microsoft.com/office/drawing/2014/main" id="{AFB28322-AE13-A8D3-84E7-858CC3AA034A}"/>
              </a:ext>
            </a:extLst>
          </p:cNvPr>
          <p:cNvSpPr/>
          <p:nvPr/>
        </p:nvSpPr>
        <p:spPr>
          <a:xfrm flipH="1">
            <a:off x="3174614" y="4615233"/>
            <a:ext cx="166212" cy="17163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C90347F-2830-58AE-90B0-CBF295B36143}"/>
              </a:ext>
            </a:extLst>
          </p:cNvPr>
          <p:cNvGrpSpPr/>
          <p:nvPr/>
        </p:nvGrpSpPr>
        <p:grpSpPr>
          <a:xfrm>
            <a:off x="0" y="0"/>
            <a:ext cx="12192000" cy="1059506"/>
            <a:chOff x="0" y="0"/>
            <a:chExt cx="12192000" cy="1059506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9F0BAA0-C5C7-54B4-56FB-3D04073BFC9B}"/>
                </a:ext>
              </a:extLst>
            </p:cNvPr>
            <p:cNvSpPr/>
            <p:nvPr/>
          </p:nvSpPr>
          <p:spPr>
            <a:xfrm>
              <a:off x="0" y="0"/>
              <a:ext cx="12192000" cy="1059506"/>
            </a:xfrm>
            <a:prstGeom prst="rect">
              <a:avLst/>
            </a:prstGeom>
            <a:solidFill>
              <a:srgbClr val="F2F2F2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E427BE25-21B6-20B6-142D-A8B8F4112975}"/>
                </a:ext>
              </a:extLst>
            </p:cNvPr>
            <p:cNvCxnSpPr>
              <a:cxnSpLocks/>
            </p:cNvCxnSpPr>
            <p:nvPr/>
          </p:nvCxnSpPr>
          <p:spPr>
            <a:xfrm>
              <a:off x="3107117" y="411061"/>
              <a:ext cx="0" cy="3117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7EBA888-24FB-5770-0EBB-51960093F305}"/>
                </a:ext>
              </a:extLst>
            </p:cNvPr>
            <p:cNvSpPr txBox="1"/>
            <p:nvPr/>
          </p:nvSpPr>
          <p:spPr>
            <a:xfrm>
              <a:off x="3250587" y="519681"/>
              <a:ext cx="151429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700" baseline="30000" dirty="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elcorreogallego</a:t>
              </a:r>
              <a:r>
                <a:rPr lang="es-ES_tradnl" sz="1700" i="0" u="none" strike="noStrike" baseline="30000" dirty="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.es</a:t>
              </a:r>
              <a:endParaRPr lang="es-ES" sz="17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AC4CD7B-5C2F-0D13-AE0A-57EDDFFE1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2850" y="540319"/>
              <a:ext cx="502984" cy="156333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1BFBFFD8-88C1-BC90-73D8-CCAD51C5A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96" y="447849"/>
              <a:ext cx="2360253" cy="328117"/>
            </a:xfrm>
            <a:prstGeom prst="rect">
              <a:avLst/>
            </a:prstGeom>
          </p:spPr>
        </p:pic>
      </p:grpSp>
      <p:sp>
        <p:nvSpPr>
          <p:cNvPr id="32" name="Google Shape;903;p34">
            <a:extLst>
              <a:ext uri="{FF2B5EF4-FFF2-40B4-BE49-F238E27FC236}">
                <a16:creationId xmlns:a16="http://schemas.microsoft.com/office/drawing/2014/main" id="{9E7B19D4-3D0C-98EA-2733-761789E22BB8}"/>
              </a:ext>
            </a:extLst>
          </p:cNvPr>
          <p:cNvSpPr txBox="1"/>
          <p:nvPr/>
        </p:nvSpPr>
        <p:spPr>
          <a:xfrm>
            <a:off x="76230" y="4258855"/>
            <a:ext cx="2073380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Atlántico Diario</a:t>
            </a:r>
          </a:p>
        </p:txBody>
      </p:sp>
      <p:sp>
        <p:nvSpPr>
          <p:cNvPr id="33" name="Google Shape;900;p34">
            <a:extLst>
              <a:ext uri="{FF2B5EF4-FFF2-40B4-BE49-F238E27FC236}">
                <a16:creationId xmlns:a16="http://schemas.microsoft.com/office/drawing/2014/main" id="{6981AE74-6BC6-AE62-0C3E-06121CC75753}"/>
              </a:ext>
            </a:extLst>
          </p:cNvPr>
          <p:cNvSpPr txBox="1"/>
          <p:nvPr/>
        </p:nvSpPr>
        <p:spPr>
          <a:xfrm>
            <a:off x="4001585" y="4928550"/>
            <a:ext cx="906664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200" spc="5" dirty="0">
                <a:solidFill>
                  <a:srgbClr val="FF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-7,6%</a:t>
            </a:r>
          </a:p>
        </p:txBody>
      </p:sp>
      <p:sp>
        <p:nvSpPr>
          <p:cNvPr id="34" name="Google Shape;866;p34">
            <a:extLst>
              <a:ext uri="{FF2B5EF4-FFF2-40B4-BE49-F238E27FC236}">
                <a16:creationId xmlns:a16="http://schemas.microsoft.com/office/drawing/2014/main" id="{57436DD7-22E2-9A79-4E0E-81045C5C688C}"/>
              </a:ext>
            </a:extLst>
          </p:cNvPr>
          <p:cNvSpPr/>
          <p:nvPr/>
        </p:nvSpPr>
        <p:spPr>
          <a:xfrm>
            <a:off x="3121361" y="4937538"/>
            <a:ext cx="231308" cy="18308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" name="Google Shape;890;p34">
            <a:extLst>
              <a:ext uri="{FF2B5EF4-FFF2-40B4-BE49-F238E27FC236}">
                <a16:creationId xmlns:a16="http://schemas.microsoft.com/office/drawing/2014/main" id="{DC7FE03C-13E9-A98F-1056-8319C4F0B40D}"/>
              </a:ext>
            </a:extLst>
          </p:cNvPr>
          <p:cNvSpPr txBox="1"/>
          <p:nvPr/>
        </p:nvSpPr>
        <p:spPr>
          <a:xfrm>
            <a:off x="3594665" y="5968200"/>
            <a:ext cx="699123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200" dirty="0">
                <a:solidFill>
                  <a:srgbClr val="A6A6A6"/>
                </a:solidFill>
                <a:latin typeface="Roboto"/>
                <a:ea typeface="Roboto"/>
                <a:cs typeface="Roboto"/>
                <a:sym typeface="Roboto"/>
              </a:rPr>
              <a:t>+20%</a:t>
            </a:r>
          </a:p>
        </p:txBody>
      </p:sp>
      <p:sp>
        <p:nvSpPr>
          <p:cNvPr id="5" name="Google Shape;890;p34">
            <a:extLst>
              <a:ext uri="{FF2B5EF4-FFF2-40B4-BE49-F238E27FC236}">
                <a16:creationId xmlns:a16="http://schemas.microsoft.com/office/drawing/2014/main" id="{AF421FC1-4D0C-485F-6575-80632DCDFC39}"/>
              </a:ext>
            </a:extLst>
          </p:cNvPr>
          <p:cNvSpPr txBox="1"/>
          <p:nvPr/>
        </p:nvSpPr>
        <p:spPr>
          <a:xfrm>
            <a:off x="2422238" y="5968200"/>
            <a:ext cx="699123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200" dirty="0">
                <a:solidFill>
                  <a:srgbClr val="A6A6A6"/>
                </a:solidFill>
                <a:latin typeface="Roboto"/>
                <a:ea typeface="Roboto"/>
                <a:cs typeface="Roboto"/>
                <a:sym typeface="Roboto"/>
              </a:rPr>
              <a:t>-20%</a:t>
            </a:r>
          </a:p>
        </p:txBody>
      </p:sp>
      <p:sp>
        <p:nvSpPr>
          <p:cNvPr id="12" name="Google Shape;903;p34">
            <a:extLst>
              <a:ext uri="{FF2B5EF4-FFF2-40B4-BE49-F238E27FC236}">
                <a16:creationId xmlns:a16="http://schemas.microsoft.com/office/drawing/2014/main" id="{FA4BCE5B-314E-E31B-40E2-2012DDE2C604}"/>
              </a:ext>
            </a:extLst>
          </p:cNvPr>
          <p:cNvSpPr txBox="1"/>
          <p:nvPr/>
        </p:nvSpPr>
        <p:spPr>
          <a:xfrm>
            <a:off x="84005" y="5263839"/>
            <a:ext cx="2073380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La Región</a:t>
            </a:r>
          </a:p>
        </p:txBody>
      </p:sp>
      <p:sp>
        <p:nvSpPr>
          <p:cNvPr id="13" name="Google Shape;900;p34">
            <a:extLst>
              <a:ext uri="{FF2B5EF4-FFF2-40B4-BE49-F238E27FC236}">
                <a16:creationId xmlns:a16="http://schemas.microsoft.com/office/drawing/2014/main" id="{93676B3F-A389-9399-3CE4-8C91D53382FC}"/>
              </a:ext>
            </a:extLst>
          </p:cNvPr>
          <p:cNvSpPr txBox="1"/>
          <p:nvPr/>
        </p:nvSpPr>
        <p:spPr>
          <a:xfrm>
            <a:off x="4005936" y="5263839"/>
            <a:ext cx="906664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200" spc="5" dirty="0">
                <a:solidFill>
                  <a:srgbClr val="FF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-19,8%</a:t>
            </a:r>
          </a:p>
        </p:txBody>
      </p:sp>
      <p:sp>
        <p:nvSpPr>
          <p:cNvPr id="14" name="Google Shape;866;p34">
            <a:extLst>
              <a:ext uri="{FF2B5EF4-FFF2-40B4-BE49-F238E27FC236}">
                <a16:creationId xmlns:a16="http://schemas.microsoft.com/office/drawing/2014/main" id="{E08A32E2-702A-7BAD-B6BC-1305B830B905}"/>
              </a:ext>
            </a:extLst>
          </p:cNvPr>
          <p:cNvSpPr/>
          <p:nvPr/>
        </p:nvSpPr>
        <p:spPr>
          <a:xfrm>
            <a:off x="2793476" y="5272828"/>
            <a:ext cx="554829" cy="17863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903;p34">
            <a:extLst>
              <a:ext uri="{FF2B5EF4-FFF2-40B4-BE49-F238E27FC236}">
                <a16:creationId xmlns:a16="http://schemas.microsoft.com/office/drawing/2014/main" id="{D481D26C-1AB6-667A-8889-7CA61F5B2D3F}"/>
              </a:ext>
            </a:extLst>
          </p:cNvPr>
          <p:cNvSpPr txBox="1"/>
          <p:nvPr/>
        </p:nvSpPr>
        <p:spPr>
          <a:xfrm>
            <a:off x="79646" y="5590419"/>
            <a:ext cx="2073380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El Progreso</a:t>
            </a:r>
          </a:p>
        </p:txBody>
      </p:sp>
      <p:sp>
        <p:nvSpPr>
          <p:cNvPr id="26" name="Google Shape;900;p34">
            <a:extLst>
              <a:ext uri="{FF2B5EF4-FFF2-40B4-BE49-F238E27FC236}">
                <a16:creationId xmlns:a16="http://schemas.microsoft.com/office/drawing/2014/main" id="{84FB9203-36BB-C1BC-8FDF-8ECC94FAAC9B}"/>
              </a:ext>
            </a:extLst>
          </p:cNvPr>
          <p:cNvSpPr txBox="1"/>
          <p:nvPr/>
        </p:nvSpPr>
        <p:spPr>
          <a:xfrm>
            <a:off x="4001577" y="5590419"/>
            <a:ext cx="906664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200" spc="5" dirty="0">
                <a:solidFill>
                  <a:srgbClr val="FF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-41,4%</a:t>
            </a:r>
          </a:p>
        </p:txBody>
      </p:sp>
      <p:sp>
        <p:nvSpPr>
          <p:cNvPr id="28" name="Google Shape;866;p34">
            <a:extLst>
              <a:ext uri="{FF2B5EF4-FFF2-40B4-BE49-F238E27FC236}">
                <a16:creationId xmlns:a16="http://schemas.microsoft.com/office/drawing/2014/main" id="{63C77A72-7030-3C36-5A59-E2567CD431AB}"/>
              </a:ext>
            </a:extLst>
          </p:cNvPr>
          <p:cNvSpPr/>
          <p:nvPr/>
        </p:nvSpPr>
        <p:spPr>
          <a:xfrm>
            <a:off x="2192724" y="5599407"/>
            <a:ext cx="1159934" cy="19878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54" name="Google Shape;885;p34">
            <a:extLst>
              <a:ext uri="{FF2B5EF4-FFF2-40B4-BE49-F238E27FC236}">
                <a16:creationId xmlns:a16="http://schemas.microsoft.com/office/drawing/2014/main" id="{5B0E0386-DDA8-1662-25C1-A7F63E9EE7B0}"/>
              </a:ext>
            </a:extLst>
          </p:cNvPr>
          <p:cNvCxnSpPr>
            <a:cxnSpLocks/>
          </p:cNvCxnSpPr>
          <p:nvPr/>
        </p:nvCxnSpPr>
        <p:spPr>
          <a:xfrm>
            <a:off x="5925875" y="1827660"/>
            <a:ext cx="0" cy="4325464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897;p34">
            <a:extLst>
              <a:ext uri="{FF2B5EF4-FFF2-40B4-BE49-F238E27FC236}">
                <a16:creationId xmlns:a16="http://schemas.microsoft.com/office/drawing/2014/main" id="{0B16712D-F797-0E72-D4A7-E28E1E131B53}"/>
              </a:ext>
            </a:extLst>
          </p:cNvPr>
          <p:cNvSpPr txBox="1"/>
          <p:nvPr/>
        </p:nvSpPr>
        <p:spPr>
          <a:xfrm>
            <a:off x="8934658" y="5963844"/>
            <a:ext cx="699123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200" dirty="0">
                <a:solidFill>
                  <a:srgbClr val="A6A6A6"/>
                </a:solidFill>
                <a:latin typeface="Roboto"/>
                <a:ea typeface="Roboto"/>
                <a:cs typeface="Roboto"/>
                <a:sym typeface="Roboto"/>
              </a:rPr>
              <a:t>+0%</a:t>
            </a:r>
            <a:endParaRPr sz="1200" dirty="0">
              <a:solidFill>
                <a:srgbClr val="A6A6A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903;p34">
            <a:extLst>
              <a:ext uri="{FF2B5EF4-FFF2-40B4-BE49-F238E27FC236}">
                <a16:creationId xmlns:a16="http://schemas.microsoft.com/office/drawing/2014/main" id="{217F2445-1D6C-C65A-E003-9EB68154C867}"/>
              </a:ext>
            </a:extLst>
          </p:cNvPr>
          <p:cNvSpPr txBox="1"/>
          <p:nvPr/>
        </p:nvSpPr>
        <p:spPr>
          <a:xfrm>
            <a:off x="6354193" y="4924194"/>
            <a:ext cx="2073380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La Voz de Galicia</a:t>
            </a:r>
          </a:p>
        </p:txBody>
      </p:sp>
      <p:sp>
        <p:nvSpPr>
          <p:cNvPr id="73" name="Google Shape;905;p34">
            <a:extLst>
              <a:ext uri="{FF2B5EF4-FFF2-40B4-BE49-F238E27FC236}">
                <a16:creationId xmlns:a16="http://schemas.microsoft.com/office/drawing/2014/main" id="{F8E379BD-696D-2A30-6683-FF40F107CE7C}"/>
              </a:ext>
            </a:extLst>
          </p:cNvPr>
          <p:cNvSpPr txBox="1"/>
          <p:nvPr/>
        </p:nvSpPr>
        <p:spPr>
          <a:xfrm>
            <a:off x="6841894" y="3915511"/>
            <a:ext cx="1584795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solidFill>
                  <a:srgbClr val="0F5172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El Correo Gallego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23A6F256-8EF7-3938-8494-0698AB36D605}"/>
              </a:ext>
            </a:extLst>
          </p:cNvPr>
          <p:cNvSpPr txBox="1"/>
          <p:nvPr/>
        </p:nvSpPr>
        <p:spPr>
          <a:xfrm>
            <a:off x="8424995" y="3309624"/>
            <a:ext cx="31920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% Crecimiento Audiencia</a:t>
            </a:r>
          </a:p>
        </p:txBody>
      </p:sp>
      <p:sp>
        <p:nvSpPr>
          <p:cNvPr id="75" name="Google Shape;903;p34">
            <a:extLst>
              <a:ext uri="{FF2B5EF4-FFF2-40B4-BE49-F238E27FC236}">
                <a16:creationId xmlns:a16="http://schemas.microsoft.com/office/drawing/2014/main" id="{AD128A02-6D96-DC0B-AE55-7446363D7BDF}"/>
              </a:ext>
            </a:extLst>
          </p:cNvPr>
          <p:cNvSpPr txBox="1"/>
          <p:nvPr/>
        </p:nvSpPr>
        <p:spPr>
          <a:xfrm>
            <a:off x="6349317" y="4593772"/>
            <a:ext cx="2073380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Diario de Arousa</a:t>
            </a:r>
          </a:p>
        </p:txBody>
      </p:sp>
      <p:sp>
        <p:nvSpPr>
          <p:cNvPr id="76" name="Google Shape;900;p34">
            <a:extLst>
              <a:ext uri="{FF2B5EF4-FFF2-40B4-BE49-F238E27FC236}">
                <a16:creationId xmlns:a16="http://schemas.microsoft.com/office/drawing/2014/main" id="{CF41C809-1311-0AD7-4EAB-40A515432067}"/>
              </a:ext>
            </a:extLst>
          </p:cNvPr>
          <p:cNvSpPr txBox="1"/>
          <p:nvPr/>
        </p:nvSpPr>
        <p:spPr>
          <a:xfrm>
            <a:off x="9879589" y="3891480"/>
            <a:ext cx="1059747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6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+23,0%</a:t>
            </a:r>
          </a:p>
        </p:txBody>
      </p:sp>
      <p:sp>
        <p:nvSpPr>
          <p:cNvPr id="77" name="Google Shape;900;p34">
            <a:extLst>
              <a:ext uri="{FF2B5EF4-FFF2-40B4-BE49-F238E27FC236}">
                <a16:creationId xmlns:a16="http://schemas.microsoft.com/office/drawing/2014/main" id="{91D8FD05-2DAF-6736-87C8-43E392373E75}"/>
              </a:ext>
            </a:extLst>
          </p:cNvPr>
          <p:cNvSpPr txBox="1"/>
          <p:nvPr/>
        </p:nvSpPr>
        <p:spPr>
          <a:xfrm>
            <a:off x="9926074" y="4270918"/>
            <a:ext cx="891858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200" spc="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+3,7%</a:t>
            </a:r>
          </a:p>
        </p:txBody>
      </p:sp>
      <p:sp>
        <p:nvSpPr>
          <p:cNvPr id="78" name="Google Shape;900;p34">
            <a:extLst>
              <a:ext uri="{FF2B5EF4-FFF2-40B4-BE49-F238E27FC236}">
                <a16:creationId xmlns:a16="http://schemas.microsoft.com/office/drawing/2014/main" id="{243933A1-AB4A-7DCF-D8E3-6A9D871F874D}"/>
              </a:ext>
            </a:extLst>
          </p:cNvPr>
          <p:cNvSpPr txBox="1"/>
          <p:nvPr/>
        </p:nvSpPr>
        <p:spPr>
          <a:xfrm>
            <a:off x="9944156" y="4610877"/>
            <a:ext cx="906664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200" spc="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+0%</a:t>
            </a:r>
          </a:p>
        </p:txBody>
      </p:sp>
      <p:sp>
        <p:nvSpPr>
          <p:cNvPr id="79" name="Google Shape;865;p34">
            <a:extLst>
              <a:ext uri="{FF2B5EF4-FFF2-40B4-BE49-F238E27FC236}">
                <a16:creationId xmlns:a16="http://schemas.microsoft.com/office/drawing/2014/main" id="{49D547E2-8175-5F86-AD78-B204BF8C2A82}"/>
              </a:ext>
            </a:extLst>
          </p:cNvPr>
          <p:cNvSpPr/>
          <p:nvPr/>
        </p:nvSpPr>
        <p:spPr>
          <a:xfrm>
            <a:off x="9284221" y="3903380"/>
            <a:ext cx="652253" cy="208569"/>
          </a:xfrm>
          <a:prstGeom prst="rect">
            <a:avLst/>
          </a:prstGeom>
          <a:solidFill>
            <a:srgbClr val="0F517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0" name="Google Shape;867;p34">
            <a:extLst>
              <a:ext uri="{FF2B5EF4-FFF2-40B4-BE49-F238E27FC236}">
                <a16:creationId xmlns:a16="http://schemas.microsoft.com/office/drawing/2014/main" id="{6F3F78A5-EAFE-5447-C42F-8725D6A5A480}"/>
              </a:ext>
            </a:extLst>
          </p:cNvPr>
          <p:cNvSpPr/>
          <p:nvPr/>
        </p:nvSpPr>
        <p:spPr>
          <a:xfrm flipH="1">
            <a:off x="9275991" y="4261767"/>
            <a:ext cx="45719" cy="18546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" name="object 5">
            <a:extLst>
              <a:ext uri="{FF2B5EF4-FFF2-40B4-BE49-F238E27FC236}">
                <a16:creationId xmlns:a16="http://schemas.microsoft.com/office/drawing/2014/main" id="{A96F1087-D633-1E8C-92C4-C60F02116F73}"/>
              </a:ext>
            </a:extLst>
          </p:cNvPr>
          <p:cNvSpPr txBox="1"/>
          <p:nvPr/>
        </p:nvSpPr>
        <p:spPr>
          <a:xfrm>
            <a:off x="6737375" y="2757481"/>
            <a:ext cx="5092458" cy="455960"/>
          </a:xfrm>
          <a:prstGeom prst="rect">
            <a:avLst/>
          </a:prstGeom>
          <a:noFill/>
        </p:spPr>
        <p:txBody>
          <a:bodyPr vert="horz" wrap="square" lIns="0" tIns="34990" rIns="0" bIns="0" rtlCol="0">
            <a:spAutoFit/>
          </a:bodyPr>
          <a:lstStyle/>
          <a:p>
            <a:pPr marL="12724">
              <a:spcBef>
                <a:spcPts val="385"/>
              </a:spcBef>
              <a:tabLst>
                <a:tab pos="2737597" algn="l"/>
              </a:tabLst>
            </a:pPr>
            <a:r>
              <a:rPr lang="es-ES" sz="1400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En el último año, entre los diarios gallegos de Inf. Gral.</a:t>
            </a:r>
          </a:p>
          <a:p>
            <a:pPr marL="12724">
              <a:spcBef>
                <a:spcPts val="385"/>
              </a:spcBef>
              <a:tabLst>
                <a:tab pos="2737597" algn="l"/>
              </a:tabLst>
            </a:pPr>
            <a:r>
              <a:rPr lang="es-ES" sz="1000" i="1" spc="5" noProof="1">
                <a:solidFill>
                  <a:srgbClr val="004C9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Audiencia total</a:t>
            </a:r>
            <a:endParaRPr lang="es-ES" sz="1000" i="1" noProof="1">
              <a:solidFill>
                <a:srgbClr val="004C91"/>
              </a:solidFill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986C8B21-E9D8-4E7A-AC00-C1157EFA6B53}"/>
              </a:ext>
            </a:extLst>
          </p:cNvPr>
          <p:cNvSpPr txBox="1"/>
          <p:nvPr/>
        </p:nvSpPr>
        <p:spPr>
          <a:xfrm>
            <a:off x="6636706" y="1788468"/>
            <a:ext cx="399315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sz="3600" spc="-150" dirty="0">
                <a:solidFill>
                  <a:srgbClr val="0F5172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Líder en crecimiento </a:t>
            </a:r>
            <a:r>
              <a:rPr lang="es-ES" sz="36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papel</a:t>
            </a:r>
          </a:p>
        </p:txBody>
      </p:sp>
      <p:sp>
        <p:nvSpPr>
          <p:cNvPr id="84" name="Google Shape;903;p34">
            <a:extLst>
              <a:ext uri="{FF2B5EF4-FFF2-40B4-BE49-F238E27FC236}">
                <a16:creationId xmlns:a16="http://schemas.microsoft.com/office/drawing/2014/main" id="{0B083F2B-9299-8191-1188-FE5E4ECBE2FA}"/>
              </a:ext>
            </a:extLst>
          </p:cNvPr>
          <p:cNvSpPr txBox="1"/>
          <p:nvPr/>
        </p:nvSpPr>
        <p:spPr>
          <a:xfrm>
            <a:off x="6350769" y="4254499"/>
            <a:ext cx="2073380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La Región</a:t>
            </a:r>
          </a:p>
        </p:txBody>
      </p:sp>
      <p:sp>
        <p:nvSpPr>
          <p:cNvPr id="85" name="Google Shape;900;p34">
            <a:extLst>
              <a:ext uri="{FF2B5EF4-FFF2-40B4-BE49-F238E27FC236}">
                <a16:creationId xmlns:a16="http://schemas.microsoft.com/office/drawing/2014/main" id="{E1256EE9-73C9-31AD-ECCB-9DD050A462F8}"/>
              </a:ext>
            </a:extLst>
          </p:cNvPr>
          <p:cNvSpPr txBox="1"/>
          <p:nvPr/>
        </p:nvSpPr>
        <p:spPr>
          <a:xfrm>
            <a:off x="9962611" y="4924194"/>
            <a:ext cx="906664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200" spc="5" dirty="0">
                <a:solidFill>
                  <a:srgbClr val="FF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-12,8%</a:t>
            </a:r>
          </a:p>
        </p:txBody>
      </p:sp>
      <p:sp>
        <p:nvSpPr>
          <p:cNvPr id="86" name="Google Shape;866;p34">
            <a:extLst>
              <a:ext uri="{FF2B5EF4-FFF2-40B4-BE49-F238E27FC236}">
                <a16:creationId xmlns:a16="http://schemas.microsoft.com/office/drawing/2014/main" id="{2D77217C-39BF-6748-0C18-94D5A6ECB829}"/>
              </a:ext>
            </a:extLst>
          </p:cNvPr>
          <p:cNvSpPr/>
          <p:nvPr/>
        </p:nvSpPr>
        <p:spPr>
          <a:xfrm>
            <a:off x="8934658" y="4933182"/>
            <a:ext cx="352910" cy="19636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7" name="Google Shape;890;p34">
            <a:extLst>
              <a:ext uri="{FF2B5EF4-FFF2-40B4-BE49-F238E27FC236}">
                <a16:creationId xmlns:a16="http://schemas.microsoft.com/office/drawing/2014/main" id="{8FC771B6-A6A6-0D44-BF5E-CC5608885F85}"/>
              </a:ext>
            </a:extLst>
          </p:cNvPr>
          <p:cNvSpPr txBox="1"/>
          <p:nvPr/>
        </p:nvSpPr>
        <p:spPr>
          <a:xfrm>
            <a:off x="9529564" y="5963844"/>
            <a:ext cx="699123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200" dirty="0">
                <a:solidFill>
                  <a:srgbClr val="A6A6A6"/>
                </a:solidFill>
                <a:latin typeface="Roboto"/>
                <a:ea typeface="Roboto"/>
                <a:cs typeface="Roboto"/>
                <a:sym typeface="Roboto"/>
              </a:rPr>
              <a:t>+20%</a:t>
            </a:r>
          </a:p>
        </p:txBody>
      </p:sp>
      <p:sp>
        <p:nvSpPr>
          <p:cNvPr id="88" name="Google Shape;890;p34">
            <a:extLst>
              <a:ext uri="{FF2B5EF4-FFF2-40B4-BE49-F238E27FC236}">
                <a16:creationId xmlns:a16="http://schemas.microsoft.com/office/drawing/2014/main" id="{F3BA1B95-6152-1F70-F503-18AD0BC23B82}"/>
              </a:ext>
            </a:extLst>
          </p:cNvPr>
          <p:cNvSpPr txBox="1"/>
          <p:nvPr/>
        </p:nvSpPr>
        <p:spPr>
          <a:xfrm>
            <a:off x="8357137" y="5963844"/>
            <a:ext cx="699123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200" dirty="0">
                <a:solidFill>
                  <a:srgbClr val="A6A6A6"/>
                </a:solidFill>
                <a:latin typeface="Roboto"/>
                <a:ea typeface="Roboto"/>
                <a:cs typeface="Roboto"/>
                <a:sym typeface="Roboto"/>
              </a:rPr>
              <a:t>-20%</a:t>
            </a:r>
          </a:p>
        </p:txBody>
      </p:sp>
      <p:sp>
        <p:nvSpPr>
          <p:cNvPr id="89" name="Google Shape;903;p34">
            <a:extLst>
              <a:ext uri="{FF2B5EF4-FFF2-40B4-BE49-F238E27FC236}">
                <a16:creationId xmlns:a16="http://schemas.microsoft.com/office/drawing/2014/main" id="{31612B61-6E2F-884B-2B1C-5E2352D63C9D}"/>
              </a:ext>
            </a:extLst>
          </p:cNvPr>
          <p:cNvSpPr txBox="1"/>
          <p:nvPr/>
        </p:nvSpPr>
        <p:spPr>
          <a:xfrm>
            <a:off x="6358544" y="5259483"/>
            <a:ext cx="2073380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Diario de Pontevedra</a:t>
            </a:r>
          </a:p>
        </p:txBody>
      </p:sp>
      <p:sp>
        <p:nvSpPr>
          <p:cNvPr id="90" name="Google Shape;900;p34">
            <a:extLst>
              <a:ext uri="{FF2B5EF4-FFF2-40B4-BE49-F238E27FC236}">
                <a16:creationId xmlns:a16="http://schemas.microsoft.com/office/drawing/2014/main" id="{65870C46-9C0F-C403-9DE9-A54518D2B8AD}"/>
              </a:ext>
            </a:extLst>
          </p:cNvPr>
          <p:cNvSpPr txBox="1"/>
          <p:nvPr/>
        </p:nvSpPr>
        <p:spPr>
          <a:xfrm>
            <a:off x="9966962" y="5259483"/>
            <a:ext cx="906664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200" spc="5" dirty="0">
                <a:solidFill>
                  <a:srgbClr val="FF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- 13,8%</a:t>
            </a:r>
          </a:p>
        </p:txBody>
      </p:sp>
      <p:sp>
        <p:nvSpPr>
          <p:cNvPr id="91" name="Google Shape;866;p34">
            <a:extLst>
              <a:ext uri="{FF2B5EF4-FFF2-40B4-BE49-F238E27FC236}">
                <a16:creationId xmlns:a16="http://schemas.microsoft.com/office/drawing/2014/main" id="{8DD24B7E-3806-CFCB-F15D-48B5FE0C5FAB}"/>
              </a:ext>
            </a:extLst>
          </p:cNvPr>
          <p:cNvSpPr/>
          <p:nvPr/>
        </p:nvSpPr>
        <p:spPr>
          <a:xfrm>
            <a:off x="8864592" y="5268472"/>
            <a:ext cx="418613" cy="17464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2" name="Google Shape;903;p34">
            <a:extLst>
              <a:ext uri="{FF2B5EF4-FFF2-40B4-BE49-F238E27FC236}">
                <a16:creationId xmlns:a16="http://schemas.microsoft.com/office/drawing/2014/main" id="{EBD0904C-676B-130B-F8E8-6FB2AFE1FDEF}"/>
              </a:ext>
            </a:extLst>
          </p:cNvPr>
          <p:cNvSpPr txBox="1"/>
          <p:nvPr/>
        </p:nvSpPr>
        <p:spPr>
          <a:xfrm>
            <a:off x="6354185" y="5586063"/>
            <a:ext cx="2073380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fontAlgn="ctr"/>
            <a:r>
              <a:rPr lang="es-ES" sz="1200" spc="5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El Ideal Gallego</a:t>
            </a:r>
          </a:p>
        </p:txBody>
      </p:sp>
      <p:sp>
        <p:nvSpPr>
          <p:cNvPr id="93" name="Google Shape;900;p34">
            <a:extLst>
              <a:ext uri="{FF2B5EF4-FFF2-40B4-BE49-F238E27FC236}">
                <a16:creationId xmlns:a16="http://schemas.microsoft.com/office/drawing/2014/main" id="{6B198DE5-F5E7-F477-765E-4D3510447FD5}"/>
              </a:ext>
            </a:extLst>
          </p:cNvPr>
          <p:cNvSpPr txBox="1"/>
          <p:nvPr/>
        </p:nvSpPr>
        <p:spPr>
          <a:xfrm>
            <a:off x="9962603" y="5586063"/>
            <a:ext cx="906664" cy="2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ctr"/>
            <a:r>
              <a:rPr lang="es-ES" sz="1200" spc="5" dirty="0">
                <a:solidFill>
                  <a:srgbClr val="FF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-14,3%</a:t>
            </a:r>
          </a:p>
        </p:txBody>
      </p:sp>
      <p:sp>
        <p:nvSpPr>
          <p:cNvPr id="94" name="Google Shape;866;p34">
            <a:extLst>
              <a:ext uri="{FF2B5EF4-FFF2-40B4-BE49-F238E27FC236}">
                <a16:creationId xmlns:a16="http://schemas.microsoft.com/office/drawing/2014/main" id="{5BD5028D-BDF0-3F3A-EE5D-491BFFE9151C}"/>
              </a:ext>
            </a:extLst>
          </p:cNvPr>
          <p:cNvSpPr/>
          <p:nvPr/>
        </p:nvSpPr>
        <p:spPr>
          <a:xfrm>
            <a:off x="8855874" y="5595051"/>
            <a:ext cx="431682" cy="18334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6" name="object 19">
            <a:extLst>
              <a:ext uri="{FF2B5EF4-FFF2-40B4-BE49-F238E27FC236}">
                <a16:creationId xmlns:a16="http://schemas.microsoft.com/office/drawing/2014/main" id="{AAEBB5D0-3EEE-AC41-280C-D56C98D5C6D6}"/>
              </a:ext>
            </a:extLst>
          </p:cNvPr>
          <p:cNvSpPr txBox="1"/>
          <p:nvPr/>
        </p:nvSpPr>
        <p:spPr>
          <a:xfrm rot="5400000">
            <a:off x="8543744" y="4569753"/>
            <a:ext cx="92333" cy="3677200"/>
          </a:xfrm>
          <a:prstGeom prst="rect">
            <a:avLst/>
          </a:prstGeom>
        </p:spPr>
        <p:txBody>
          <a:bodyPr vert="vert270" wrap="square" lIns="0" tIns="1781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lang="es-ES" sz="600" spc="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Fuente: EGM 3er acum. 2025 (no incluye otros soportes de Prensa Ibérica en Galicia).</a:t>
            </a:r>
          </a:p>
        </p:txBody>
      </p:sp>
    </p:spTree>
    <p:extLst>
      <p:ext uri="{BB962C8B-B14F-4D97-AF65-F5344CB8AC3E}">
        <p14:creationId xmlns:p14="http://schemas.microsoft.com/office/powerpoint/2010/main" val="8003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9">
            <a:extLst>
              <a:ext uri="{FF2B5EF4-FFF2-40B4-BE49-F238E27FC236}">
                <a16:creationId xmlns:a16="http://schemas.microsoft.com/office/drawing/2014/main" id="{F58DD855-3C88-EC95-0B0E-2EE55C5C50EE}"/>
              </a:ext>
            </a:extLst>
          </p:cNvPr>
          <p:cNvSpPr txBox="1"/>
          <p:nvPr/>
        </p:nvSpPr>
        <p:spPr>
          <a:xfrm rot="5400000">
            <a:off x="5381221" y="5256263"/>
            <a:ext cx="210314" cy="2431636"/>
          </a:xfrm>
          <a:prstGeom prst="rect">
            <a:avLst/>
          </a:prstGeom>
        </p:spPr>
        <p:txBody>
          <a:bodyPr vert="vert270" wrap="square" lIns="0" tIns="17813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50"/>
              </a:spcBef>
            </a:pPr>
            <a:r>
              <a:rPr lang="es-ES" sz="600" spc="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Fuente: GfK DAM febrero 2026 / EGM 3er acumulado 2025.</a:t>
            </a:r>
          </a:p>
          <a:p>
            <a:pPr marL="12700" algn="just">
              <a:spcBef>
                <a:spcPts val="150"/>
              </a:spcBef>
            </a:pPr>
            <a:r>
              <a:rPr lang="es-ES" sz="600" spc="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*Status A-B = Clase Alta y Media-Alta.</a:t>
            </a:r>
            <a:endParaRPr lang="es-ES" sz="600" spc="5" noProof="1">
              <a:solidFill>
                <a:srgbClr val="231F20"/>
              </a:solidFill>
              <a:latin typeface="Montserrat" panose="00000500000000000000" pitchFamily="2" charset="0"/>
              <a:cs typeface="Microsoft Sans Serif"/>
            </a:endParaRPr>
          </a:p>
        </p:txBody>
      </p:sp>
      <p:sp>
        <p:nvSpPr>
          <p:cNvPr id="4" name="object 29">
            <a:extLst>
              <a:ext uri="{FF2B5EF4-FFF2-40B4-BE49-F238E27FC236}">
                <a16:creationId xmlns:a16="http://schemas.microsoft.com/office/drawing/2014/main" id="{006F597B-8C4B-FDBE-9FC8-02DDA2C85FC7}"/>
              </a:ext>
            </a:extLst>
          </p:cNvPr>
          <p:cNvSpPr txBox="1"/>
          <p:nvPr/>
        </p:nvSpPr>
        <p:spPr>
          <a:xfrm>
            <a:off x="468603" y="6085113"/>
            <a:ext cx="327695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lvl="1" algn="ctr">
              <a:spcBef>
                <a:spcPts val="100"/>
              </a:spcBef>
            </a:pPr>
            <a:r>
              <a:rPr lang="es-ES" sz="2000" dirty="0">
                <a:solidFill>
                  <a:srgbClr val="0F5172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Digital</a:t>
            </a:r>
            <a:endParaRPr sz="2000" dirty="0">
              <a:solidFill>
                <a:srgbClr val="0F5172"/>
              </a:solidFill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</p:txBody>
      </p:sp>
      <p:sp>
        <p:nvSpPr>
          <p:cNvPr id="11" name="object 31">
            <a:extLst>
              <a:ext uri="{FF2B5EF4-FFF2-40B4-BE49-F238E27FC236}">
                <a16:creationId xmlns:a16="http://schemas.microsoft.com/office/drawing/2014/main" id="{C63E06F1-9684-BFF0-3CD2-7EE28E0D7E3B}"/>
              </a:ext>
            </a:extLst>
          </p:cNvPr>
          <p:cNvSpPr txBox="1"/>
          <p:nvPr/>
        </p:nvSpPr>
        <p:spPr>
          <a:xfrm>
            <a:off x="397776" y="5225311"/>
            <a:ext cx="1790533" cy="531812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79"/>
              </a:lnSpc>
              <a:tabLst>
                <a:tab pos="1135380" algn="l"/>
              </a:tabLst>
            </a:pPr>
            <a:r>
              <a:rPr lang="es-ES" sz="5000" spc="-150" dirty="0">
                <a:solidFill>
                  <a:srgbClr val="A6A6A6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55</a:t>
            </a:r>
            <a:r>
              <a:rPr sz="5000" spc="-150" dirty="0">
                <a:solidFill>
                  <a:srgbClr val="A6A6A6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%</a:t>
            </a:r>
          </a:p>
        </p:txBody>
      </p:sp>
      <p:sp>
        <p:nvSpPr>
          <p:cNvPr id="12" name="object 31">
            <a:extLst>
              <a:ext uri="{FF2B5EF4-FFF2-40B4-BE49-F238E27FC236}">
                <a16:creationId xmlns:a16="http://schemas.microsoft.com/office/drawing/2014/main" id="{B8407A55-6995-2D68-DAF0-7A38F4B376C8}"/>
              </a:ext>
            </a:extLst>
          </p:cNvPr>
          <p:cNvSpPr txBox="1"/>
          <p:nvPr/>
        </p:nvSpPr>
        <p:spPr>
          <a:xfrm>
            <a:off x="2604895" y="5232142"/>
            <a:ext cx="1764116" cy="531812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79"/>
              </a:lnSpc>
              <a:tabLst>
                <a:tab pos="1135380" algn="l"/>
              </a:tabLst>
            </a:pPr>
            <a:r>
              <a:rPr lang="es-ES" sz="5000" spc="-150" dirty="0">
                <a:solidFill>
                  <a:srgbClr val="A6A6A6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45</a:t>
            </a:r>
            <a:r>
              <a:rPr sz="5000" spc="-150" dirty="0">
                <a:solidFill>
                  <a:srgbClr val="A6A6A6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%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FE3AEBF-B94F-1346-B704-1D31ED657295}"/>
              </a:ext>
            </a:extLst>
          </p:cNvPr>
          <p:cNvCxnSpPr>
            <a:cxnSpLocks/>
          </p:cNvCxnSpPr>
          <p:nvPr/>
        </p:nvCxnSpPr>
        <p:spPr>
          <a:xfrm>
            <a:off x="2070089" y="5041434"/>
            <a:ext cx="0" cy="6476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E025769-27F0-E962-66C4-5060DC00211D}"/>
              </a:ext>
            </a:extLst>
          </p:cNvPr>
          <p:cNvGrpSpPr/>
          <p:nvPr/>
        </p:nvGrpSpPr>
        <p:grpSpPr>
          <a:xfrm>
            <a:off x="468604" y="5994086"/>
            <a:ext cx="3276954" cy="494633"/>
            <a:chOff x="836182" y="5826306"/>
            <a:chExt cx="4383376" cy="494633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0F2BB9EF-83D0-FA3A-CC56-431AE1938BFD}"/>
                </a:ext>
              </a:extLst>
            </p:cNvPr>
            <p:cNvCxnSpPr>
              <a:cxnSpLocks/>
            </p:cNvCxnSpPr>
            <p:nvPr/>
          </p:nvCxnSpPr>
          <p:spPr>
            <a:xfrm>
              <a:off x="836183" y="5826306"/>
              <a:ext cx="43833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DDCD469D-1E05-41BB-8B18-797B6ACEDDE2}"/>
                </a:ext>
              </a:extLst>
            </p:cNvPr>
            <p:cNvCxnSpPr>
              <a:cxnSpLocks/>
            </p:cNvCxnSpPr>
            <p:nvPr/>
          </p:nvCxnSpPr>
          <p:spPr>
            <a:xfrm>
              <a:off x="836182" y="6320939"/>
              <a:ext cx="43833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object 31">
            <a:extLst>
              <a:ext uri="{FF2B5EF4-FFF2-40B4-BE49-F238E27FC236}">
                <a16:creationId xmlns:a16="http://schemas.microsoft.com/office/drawing/2014/main" id="{528CADF8-2E30-C394-85AC-C693FCF1BDC6}"/>
              </a:ext>
            </a:extLst>
          </p:cNvPr>
          <p:cNvSpPr txBox="1"/>
          <p:nvPr/>
        </p:nvSpPr>
        <p:spPr>
          <a:xfrm>
            <a:off x="468603" y="3183995"/>
            <a:ext cx="1719706" cy="531812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79"/>
              </a:lnSpc>
              <a:tabLst>
                <a:tab pos="1135380" algn="l"/>
              </a:tabLst>
            </a:pPr>
            <a:r>
              <a:rPr lang="es-ES" sz="5000" spc="-150" dirty="0">
                <a:solidFill>
                  <a:srgbClr val="A6A6A6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51</a:t>
            </a:r>
            <a:r>
              <a:rPr sz="5000" spc="-150" dirty="0">
                <a:solidFill>
                  <a:srgbClr val="A6A6A6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2C87D60-5C5B-8620-A68D-CBBC6D0F774A}"/>
              </a:ext>
            </a:extLst>
          </p:cNvPr>
          <p:cNvSpPr txBox="1"/>
          <p:nvPr/>
        </p:nvSpPr>
        <p:spPr>
          <a:xfrm>
            <a:off x="409355" y="3694052"/>
            <a:ext cx="1412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25-54 años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A12C960-1D94-0674-757E-373766448383}"/>
              </a:ext>
            </a:extLst>
          </p:cNvPr>
          <p:cNvSpPr txBox="1"/>
          <p:nvPr/>
        </p:nvSpPr>
        <p:spPr>
          <a:xfrm>
            <a:off x="376304" y="1529007"/>
            <a:ext cx="49463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28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Target </a:t>
            </a:r>
            <a:br>
              <a:rPr lang="es-ES" sz="28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</a:br>
            <a:r>
              <a:rPr lang="es-ES" sz="28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de </a:t>
            </a:r>
            <a:r>
              <a:rPr lang="es-ES" sz="2800" spc="-150" dirty="0">
                <a:solidFill>
                  <a:srgbClr val="0F5172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gran interés </a:t>
            </a:r>
            <a:br>
              <a:rPr lang="es-ES" sz="2800" spc="-150" dirty="0">
                <a:solidFill>
                  <a:srgbClr val="0F5172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</a:br>
            <a:r>
              <a:rPr lang="es-ES" sz="2800" spc="-150" dirty="0">
                <a:solidFill>
                  <a:srgbClr val="0F5172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comercial</a:t>
            </a:r>
            <a:endParaRPr lang="es-ES" sz="2800" dirty="0">
              <a:solidFill>
                <a:srgbClr val="0F5172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26ACB0D-A673-B13A-DFF0-0033255E60B5}"/>
              </a:ext>
            </a:extLst>
          </p:cNvPr>
          <p:cNvSpPr txBox="1"/>
          <p:nvPr/>
        </p:nvSpPr>
        <p:spPr>
          <a:xfrm>
            <a:off x="376305" y="4519254"/>
            <a:ext cx="1664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Hombres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F2B9E2C-3FC7-B617-11E2-3214C9872124}"/>
              </a:ext>
            </a:extLst>
          </p:cNvPr>
          <p:cNvSpPr txBox="1"/>
          <p:nvPr/>
        </p:nvSpPr>
        <p:spPr>
          <a:xfrm>
            <a:off x="2335594" y="4520238"/>
            <a:ext cx="1664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Mujeres</a:t>
            </a:r>
          </a:p>
        </p:txBody>
      </p:sp>
      <p:sp>
        <p:nvSpPr>
          <p:cNvPr id="48" name="object 29">
            <a:extLst>
              <a:ext uri="{FF2B5EF4-FFF2-40B4-BE49-F238E27FC236}">
                <a16:creationId xmlns:a16="http://schemas.microsoft.com/office/drawing/2014/main" id="{AD31660E-C3F1-D95E-7357-0EF05FCA0C01}"/>
              </a:ext>
            </a:extLst>
          </p:cNvPr>
          <p:cNvSpPr txBox="1"/>
          <p:nvPr/>
        </p:nvSpPr>
        <p:spPr>
          <a:xfrm>
            <a:off x="7256476" y="6088327"/>
            <a:ext cx="409933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lvl="1" algn="ctr">
              <a:spcBef>
                <a:spcPts val="100"/>
              </a:spcBef>
            </a:pPr>
            <a:r>
              <a:rPr lang="es-ES" sz="2000" dirty="0">
                <a:solidFill>
                  <a:srgbClr val="0F5172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Papel</a:t>
            </a:r>
            <a:endParaRPr sz="2000" dirty="0">
              <a:solidFill>
                <a:srgbClr val="0F5172"/>
              </a:solidFill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94F392D8-B8B3-5CB4-C3BD-5ACA29A1BFDE}"/>
              </a:ext>
            </a:extLst>
          </p:cNvPr>
          <p:cNvGrpSpPr/>
          <p:nvPr/>
        </p:nvGrpSpPr>
        <p:grpSpPr>
          <a:xfrm>
            <a:off x="7065553" y="5997300"/>
            <a:ext cx="4450468" cy="494633"/>
            <a:chOff x="6975324" y="5829520"/>
            <a:chExt cx="4383376" cy="494633"/>
          </a:xfrm>
        </p:grpSpPr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D8D12B7B-4E6E-B9D8-3D43-620B547E85E9}"/>
                </a:ext>
              </a:extLst>
            </p:cNvPr>
            <p:cNvCxnSpPr>
              <a:cxnSpLocks/>
            </p:cNvCxnSpPr>
            <p:nvPr/>
          </p:nvCxnSpPr>
          <p:spPr>
            <a:xfrm>
              <a:off x="6975325" y="5829520"/>
              <a:ext cx="43833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E321AFF8-615D-FE96-687C-543A566A2A50}"/>
                </a:ext>
              </a:extLst>
            </p:cNvPr>
            <p:cNvCxnSpPr>
              <a:cxnSpLocks/>
            </p:cNvCxnSpPr>
            <p:nvPr/>
          </p:nvCxnSpPr>
          <p:spPr>
            <a:xfrm>
              <a:off x="6975324" y="6324153"/>
              <a:ext cx="43833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object 5">
            <a:extLst>
              <a:ext uri="{FF2B5EF4-FFF2-40B4-BE49-F238E27FC236}">
                <a16:creationId xmlns:a16="http://schemas.microsoft.com/office/drawing/2014/main" id="{2841D2C5-E75C-A43A-8CFF-93B9D02B6686}"/>
              </a:ext>
            </a:extLst>
          </p:cNvPr>
          <p:cNvSpPr txBox="1"/>
          <p:nvPr/>
        </p:nvSpPr>
        <p:spPr>
          <a:xfrm>
            <a:off x="5853769" y="1346705"/>
            <a:ext cx="5502046" cy="782265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000"/>
              </a:lnSpc>
              <a:spcBef>
                <a:spcPts val="100"/>
              </a:spcBef>
            </a:pPr>
            <a:r>
              <a:rPr lang="es-ES" sz="28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La </a:t>
            </a:r>
            <a:r>
              <a:rPr lang="es-ES" sz="2800" spc="-150" dirty="0">
                <a:solidFill>
                  <a:srgbClr val="0F5172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mejor afinidad </a:t>
            </a:r>
            <a:r>
              <a:rPr lang="es-ES" sz="28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en los segmentos más relevantes de </a:t>
            </a:r>
            <a:r>
              <a:rPr lang="es-ES" sz="2800" spc="-150" dirty="0">
                <a:solidFill>
                  <a:srgbClr val="0F5172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A Coruña</a:t>
            </a:r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8DBBB11C-9C81-226D-259A-39CB024D1244}"/>
              </a:ext>
            </a:extLst>
          </p:cNvPr>
          <p:cNvGrpSpPr/>
          <p:nvPr/>
        </p:nvGrpSpPr>
        <p:grpSpPr>
          <a:xfrm>
            <a:off x="5853769" y="2230461"/>
            <a:ext cx="4546298" cy="938865"/>
            <a:chOff x="6836372" y="3057027"/>
            <a:chExt cx="4546298" cy="938865"/>
          </a:xfrm>
        </p:grpSpPr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740677E5-D0B1-A108-62B6-5CA2B3EDD67D}"/>
                </a:ext>
              </a:extLst>
            </p:cNvPr>
            <p:cNvGrpSpPr/>
            <p:nvPr/>
          </p:nvGrpSpPr>
          <p:grpSpPr>
            <a:xfrm>
              <a:off x="6836372" y="3101302"/>
              <a:ext cx="2056419" cy="804790"/>
              <a:chOff x="6836372" y="3002251"/>
              <a:chExt cx="2056419" cy="804790"/>
            </a:xfrm>
          </p:grpSpPr>
          <p:sp>
            <p:nvSpPr>
              <p:cNvPr id="74" name="object 9">
                <a:extLst>
                  <a:ext uri="{FF2B5EF4-FFF2-40B4-BE49-F238E27FC236}">
                    <a16:creationId xmlns:a16="http://schemas.microsoft.com/office/drawing/2014/main" id="{F6EECC52-A4DF-B4A0-C5A5-54EB770D932F}"/>
                  </a:ext>
                </a:extLst>
              </p:cNvPr>
              <p:cNvSpPr txBox="1"/>
              <p:nvPr/>
            </p:nvSpPr>
            <p:spPr>
              <a:xfrm>
                <a:off x="6846518" y="3609551"/>
                <a:ext cx="2046273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s-ES" sz="1200" spc="5" dirty="0">
                    <a:latin typeface="Inter Light" panose="02000403000000020004" pitchFamily="50" charset="0"/>
                    <a:ea typeface="Inter Light" panose="02000403000000020004" pitchFamily="50" charset="0"/>
                    <a:cs typeface="Inter Light" panose="02000403000000020004" pitchFamily="50" charset="0"/>
                  </a:rPr>
                  <a:t>vs. </a:t>
                </a:r>
                <a:r>
                  <a:rPr lang="es-ES" sz="1200" spc="5" dirty="0">
                    <a:latin typeface="Inter Semi Bold" panose="02000703000000020004" pitchFamily="50" charset="0"/>
                    <a:ea typeface="Inter Semi Bold" panose="02000703000000020004" pitchFamily="50" charset="0"/>
                    <a:cs typeface="Inter Semi Bold" panose="02000703000000020004" pitchFamily="50" charset="0"/>
                  </a:rPr>
                  <a:t>108</a:t>
                </a:r>
                <a:r>
                  <a:rPr lang="es-ES" sz="1200" spc="5" dirty="0">
                    <a:latin typeface="Inter Light" panose="02000403000000020004" pitchFamily="50" charset="0"/>
                    <a:ea typeface="Inter Light" panose="02000403000000020004" pitchFamily="50" charset="0"/>
                    <a:cs typeface="Inter Light" panose="02000403000000020004" pitchFamily="50" charset="0"/>
                  </a:rPr>
                  <a:t> de La Voz de Galicia</a:t>
                </a:r>
              </a:p>
            </p:txBody>
          </p:sp>
          <p:sp>
            <p:nvSpPr>
              <p:cNvPr id="75" name="object 5">
                <a:extLst>
                  <a:ext uri="{FF2B5EF4-FFF2-40B4-BE49-F238E27FC236}">
                    <a16:creationId xmlns:a16="http://schemas.microsoft.com/office/drawing/2014/main" id="{4277ACC0-738D-82FC-96CB-B130A1AA93A0}"/>
                  </a:ext>
                </a:extLst>
              </p:cNvPr>
              <p:cNvSpPr txBox="1"/>
              <p:nvPr/>
            </p:nvSpPr>
            <p:spPr>
              <a:xfrm>
                <a:off x="6836372" y="3002251"/>
                <a:ext cx="955804" cy="575031"/>
              </a:xfrm>
              <a:prstGeom prst="rect">
                <a:avLst/>
              </a:prstGeom>
            </p:spPr>
            <p:txBody>
              <a:bodyPr vert="horz" wrap="square" lIns="0" tIns="34990" rIns="0" bIns="0" rtlCol="0">
                <a:spAutoFit/>
              </a:bodyPr>
              <a:lstStyle/>
              <a:p>
                <a:pPr marL="12724">
                  <a:spcBef>
                    <a:spcPts val="385"/>
                  </a:spcBef>
                  <a:tabLst>
                    <a:tab pos="2737597" algn="l"/>
                  </a:tabLst>
                </a:pPr>
                <a:r>
                  <a:rPr lang="es-ES" sz="3507" spc="-150" noProof="1">
                    <a:latin typeface="Inter Semi Bold" panose="02000703000000020004" pitchFamily="50" charset="0"/>
                    <a:ea typeface="Inter Semi Bold" panose="02000703000000020004" pitchFamily="50" charset="0"/>
                    <a:cs typeface="Inter Semi Bold" panose="02000703000000020004" pitchFamily="50" charset="0"/>
                  </a:rPr>
                  <a:t>122</a:t>
                </a:r>
                <a:endParaRPr lang="es-ES" sz="1252" noProof="1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</p:txBody>
          </p:sp>
          <p:sp>
            <p:nvSpPr>
              <p:cNvPr id="76" name="object 5">
                <a:extLst>
                  <a:ext uri="{FF2B5EF4-FFF2-40B4-BE49-F238E27FC236}">
                    <a16:creationId xmlns:a16="http://schemas.microsoft.com/office/drawing/2014/main" id="{66474CEE-0090-86BC-7FEB-9ADA5DD249A3}"/>
                  </a:ext>
                </a:extLst>
              </p:cNvPr>
              <p:cNvSpPr txBox="1"/>
              <p:nvPr/>
            </p:nvSpPr>
            <p:spPr>
              <a:xfrm>
                <a:off x="7684801" y="3080957"/>
                <a:ext cx="674942" cy="228013"/>
              </a:xfrm>
              <a:prstGeom prst="rect">
                <a:avLst/>
              </a:prstGeom>
            </p:spPr>
            <p:txBody>
              <a:bodyPr vert="horz" wrap="square" lIns="0" tIns="34990" rIns="0" bIns="0" rtlCol="0">
                <a:spAutoFit/>
              </a:bodyPr>
              <a:lstStyle/>
              <a:p>
                <a:pPr marL="12724">
                  <a:tabLst>
                    <a:tab pos="2737597" algn="l"/>
                  </a:tabLst>
                </a:pPr>
                <a:r>
                  <a:rPr lang="es-ES" sz="1252" spc="5" noProof="1">
                    <a:latin typeface="Inter Semi Bold" panose="02000703000000020004" pitchFamily="50" charset="0"/>
                    <a:ea typeface="Inter Semi Bold" panose="02000703000000020004" pitchFamily="50" charset="0"/>
                    <a:cs typeface="Inter Semi Bold" panose="02000703000000020004" pitchFamily="50" charset="0"/>
                  </a:rPr>
                  <a:t>Activos</a:t>
                </a:r>
                <a:endParaRPr lang="es-ES" sz="1252" noProof="1"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endParaRPr>
              </a:p>
            </p:txBody>
          </p:sp>
        </p:grpSp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DB683EB4-3003-3794-B097-AD574C1AA5D7}"/>
                </a:ext>
              </a:extLst>
            </p:cNvPr>
            <p:cNvGrpSpPr/>
            <p:nvPr/>
          </p:nvGrpSpPr>
          <p:grpSpPr>
            <a:xfrm>
              <a:off x="9326251" y="3103721"/>
              <a:ext cx="2056419" cy="804790"/>
              <a:chOff x="6836372" y="3002251"/>
              <a:chExt cx="2056419" cy="804790"/>
            </a:xfrm>
          </p:grpSpPr>
          <p:sp>
            <p:nvSpPr>
              <p:cNvPr id="71" name="object 9">
                <a:extLst>
                  <a:ext uri="{FF2B5EF4-FFF2-40B4-BE49-F238E27FC236}">
                    <a16:creationId xmlns:a16="http://schemas.microsoft.com/office/drawing/2014/main" id="{90A5B320-0E15-227F-35F3-737C5EA642CC}"/>
                  </a:ext>
                </a:extLst>
              </p:cNvPr>
              <p:cNvSpPr txBox="1"/>
              <p:nvPr/>
            </p:nvSpPr>
            <p:spPr>
              <a:xfrm>
                <a:off x="6846518" y="3609551"/>
                <a:ext cx="2046273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s-ES" sz="1200" spc="5" dirty="0">
                    <a:latin typeface="Inter Light" panose="02000403000000020004" pitchFamily="50" charset="0"/>
                    <a:ea typeface="Inter Light" panose="02000403000000020004" pitchFamily="50" charset="0"/>
                    <a:cs typeface="Inter Light" panose="02000403000000020004" pitchFamily="50" charset="0"/>
                  </a:rPr>
                  <a:t>vs. </a:t>
                </a:r>
                <a:r>
                  <a:rPr lang="es-ES" sz="1200" spc="5" dirty="0">
                    <a:latin typeface="Inter Semi Bold" panose="02000703000000020004" pitchFamily="50" charset="0"/>
                    <a:ea typeface="Inter Semi Bold" panose="02000703000000020004" pitchFamily="50" charset="0"/>
                    <a:cs typeface="Inter Semi Bold" panose="02000703000000020004" pitchFamily="50" charset="0"/>
                  </a:rPr>
                  <a:t>113</a:t>
                </a:r>
                <a:r>
                  <a:rPr lang="es-ES" sz="1200" spc="5" dirty="0">
                    <a:latin typeface="Inter Light" panose="02000403000000020004" pitchFamily="50" charset="0"/>
                    <a:ea typeface="Inter Light" panose="02000403000000020004" pitchFamily="50" charset="0"/>
                    <a:cs typeface="Inter Light" panose="02000403000000020004" pitchFamily="50" charset="0"/>
                  </a:rPr>
                  <a:t> de La Voz de Galicia</a:t>
                </a:r>
              </a:p>
            </p:txBody>
          </p:sp>
          <p:sp>
            <p:nvSpPr>
              <p:cNvPr id="72" name="object 5">
                <a:extLst>
                  <a:ext uri="{FF2B5EF4-FFF2-40B4-BE49-F238E27FC236}">
                    <a16:creationId xmlns:a16="http://schemas.microsoft.com/office/drawing/2014/main" id="{4EE90336-72BA-397B-F0E4-8B5D1A29DFB7}"/>
                  </a:ext>
                </a:extLst>
              </p:cNvPr>
              <p:cNvSpPr txBox="1"/>
              <p:nvPr/>
            </p:nvSpPr>
            <p:spPr>
              <a:xfrm>
                <a:off x="6836372" y="3002251"/>
                <a:ext cx="955804" cy="575031"/>
              </a:xfrm>
              <a:prstGeom prst="rect">
                <a:avLst/>
              </a:prstGeom>
            </p:spPr>
            <p:txBody>
              <a:bodyPr vert="horz" wrap="square" lIns="0" tIns="34990" rIns="0" bIns="0" rtlCol="0">
                <a:spAutoFit/>
              </a:bodyPr>
              <a:lstStyle/>
              <a:p>
                <a:pPr marL="12724">
                  <a:spcBef>
                    <a:spcPts val="385"/>
                  </a:spcBef>
                  <a:tabLst>
                    <a:tab pos="2737597" algn="l"/>
                  </a:tabLst>
                </a:pPr>
                <a:r>
                  <a:rPr lang="es-ES" sz="3507" spc="-150" noProof="1">
                    <a:latin typeface="Inter Semi Bold" panose="02000703000000020004" pitchFamily="50" charset="0"/>
                    <a:ea typeface="Inter Semi Bold" panose="02000703000000020004" pitchFamily="50" charset="0"/>
                    <a:cs typeface="Inter Semi Bold" panose="02000703000000020004" pitchFamily="50" charset="0"/>
                  </a:rPr>
                  <a:t>127</a:t>
                </a:r>
                <a:endParaRPr lang="es-ES" sz="1252" noProof="1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</p:txBody>
          </p:sp>
          <p:sp>
            <p:nvSpPr>
              <p:cNvPr id="73" name="object 5">
                <a:extLst>
                  <a:ext uri="{FF2B5EF4-FFF2-40B4-BE49-F238E27FC236}">
                    <a16:creationId xmlns:a16="http://schemas.microsoft.com/office/drawing/2014/main" id="{B4CF337F-FC01-A0AA-4D05-ABD140FFEFC6}"/>
                  </a:ext>
                </a:extLst>
              </p:cNvPr>
              <p:cNvSpPr txBox="1"/>
              <p:nvPr/>
            </p:nvSpPr>
            <p:spPr>
              <a:xfrm>
                <a:off x="7684800" y="3080957"/>
                <a:ext cx="1142963" cy="420694"/>
              </a:xfrm>
              <a:prstGeom prst="rect">
                <a:avLst/>
              </a:prstGeom>
            </p:spPr>
            <p:txBody>
              <a:bodyPr vert="horz" wrap="square" lIns="0" tIns="34990" rIns="0" bIns="0" rtlCol="0">
                <a:spAutoFit/>
              </a:bodyPr>
              <a:lstStyle/>
              <a:p>
                <a:pPr marL="12724">
                  <a:tabLst>
                    <a:tab pos="2737597" algn="l"/>
                  </a:tabLst>
                </a:pPr>
                <a:r>
                  <a:rPr lang="es-ES" sz="1252" spc="5" noProof="1">
                    <a:latin typeface="Inter Semi Bold" panose="02000703000000020004" pitchFamily="50" charset="0"/>
                    <a:ea typeface="Inter Semi Bold" panose="02000703000000020004" pitchFamily="50" charset="0"/>
                    <a:cs typeface="Inter Semi Bold" panose="02000703000000020004" pitchFamily="50" charset="0"/>
                  </a:rPr>
                  <a:t>Status elevado</a:t>
                </a:r>
                <a:endParaRPr lang="es-ES" sz="1000" noProof="1"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endParaRPr>
              </a:p>
            </p:txBody>
          </p:sp>
        </p:grp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CB27CEEE-10C7-B2A3-742A-A5D8624571C8}"/>
                </a:ext>
              </a:extLst>
            </p:cNvPr>
            <p:cNvCxnSpPr>
              <a:cxnSpLocks/>
            </p:cNvCxnSpPr>
            <p:nvPr/>
          </p:nvCxnSpPr>
          <p:spPr>
            <a:xfrm>
              <a:off x="9065740" y="3057027"/>
              <a:ext cx="0" cy="93886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0984AC0C-3890-1AF0-C08E-BFBC2E96E08E}"/>
              </a:ext>
            </a:extLst>
          </p:cNvPr>
          <p:cNvCxnSpPr>
            <a:cxnSpLocks/>
          </p:cNvCxnSpPr>
          <p:nvPr/>
        </p:nvCxnSpPr>
        <p:spPr>
          <a:xfrm>
            <a:off x="5863915" y="2830717"/>
            <a:ext cx="173837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AA99FDA5-3090-4EDB-0807-C4F343410B30}"/>
              </a:ext>
            </a:extLst>
          </p:cNvPr>
          <p:cNvCxnSpPr>
            <a:cxnSpLocks/>
          </p:cNvCxnSpPr>
          <p:nvPr/>
        </p:nvCxnSpPr>
        <p:spPr>
          <a:xfrm>
            <a:off x="8353794" y="2830400"/>
            <a:ext cx="189941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9A645F8-792A-9A3C-26C8-E452A7B1A527}"/>
              </a:ext>
            </a:extLst>
          </p:cNvPr>
          <p:cNvSpPr txBox="1"/>
          <p:nvPr/>
        </p:nvSpPr>
        <p:spPr>
          <a:xfrm>
            <a:off x="7049174" y="3440970"/>
            <a:ext cx="9075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Sexo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AECBBA79-96AF-86AD-0244-D624D82980C6}"/>
              </a:ext>
            </a:extLst>
          </p:cNvPr>
          <p:cNvSpPr txBox="1"/>
          <p:nvPr/>
        </p:nvSpPr>
        <p:spPr>
          <a:xfrm>
            <a:off x="7042956" y="3698446"/>
            <a:ext cx="177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spc="-150" dirty="0">
                <a:solidFill>
                  <a:srgbClr val="A6A6A6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56%</a:t>
            </a:r>
          </a:p>
        </p:txBody>
      </p:sp>
      <p:sp>
        <p:nvSpPr>
          <p:cNvPr id="81" name="object 5">
            <a:extLst>
              <a:ext uri="{FF2B5EF4-FFF2-40B4-BE49-F238E27FC236}">
                <a16:creationId xmlns:a16="http://schemas.microsoft.com/office/drawing/2014/main" id="{2BF5BE73-EB1C-3135-A427-FDF4F5D1C752}"/>
              </a:ext>
            </a:extLst>
          </p:cNvPr>
          <p:cNvSpPr txBox="1"/>
          <p:nvPr/>
        </p:nvSpPr>
        <p:spPr>
          <a:xfrm>
            <a:off x="7124626" y="4367208"/>
            <a:ext cx="522060" cy="151323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Hombre</a:t>
            </a:r>
            <a:endParaRPr lang="es-ES" sz="900" dirty="0">
              <a:latin typeface="Montserrat" panose="00000500000000000000" pitchFamily="2" charset="0"/>
              <a:cs typeface="Lucida Sans Unicode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2820F2FD-F99E-1C3C-A197-4A592B61B029}"/>
              </a:ext>
            </a:extLst>
          </p:cNvPr>
          <p:cNvSpPr txBox="1"/>
          <p:nvPr/>
        </p:nvSpPr>
        <p:spPr>
          <a:xfrm>
            <a:off x="8402063" y="3698446"/>
            <a:ext cx="177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spc="-150" dirty="0">
                <a:solidFill>
                  <a:srgbClr val="A6A6A6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44%</a:t>
            </a:r>
          </a:p>
        </p:txBody>
      </p:sp>
      <p:sp>
        <p:nvSpPr>
          <p:cNvPr id="83" name="object 5">
            <a:extLst>
              <a:ext uri="{FF2B5EF4-FFF2-40B4-BE49-F238E27FC236}">
                <a16:creationId xmlns:a16="http://schemas.microsoft.com/office/drawing/2014/main" id="{6713EC29-2D62-9E64-3600-214DC65FE966}"/>
              </a:ext>
            </a:extLst>
          </p:cNvPr>
          <p:cNvSpPr txBox="1"/>
          <p:nvPr/>
        </p:nvSpPr>
        <p:spPr>
          <a:xfrm>
            <a:off x="8483733" y="4367208"/>
            <a:ext cx="522060" cy="151323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Mujer</a:t>
            </a:r>
            <a:endParaRPr lang="es-ES" sz="900" dirty="0">
              <a:latin typeface="Montserrat" panose="00000500000000000000" pitchFamily="2" charset="0"/>
              <a:cs typeface="Lucida Sans Unicode"/>
            </a:endParaRP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D1FF2D00-C8F3-1424-88CC-B07C1F37179E}"/>
              </a:ext>
            </a:extLst>
          </p:cNvPr>
          <p:cNvSpPr txBox="1"/>
          <p:nvPr/>
        </p:nvSpPr>
        <p:spPr>
          <a:xfrm>
            <a:off x="8408206" y="4735772"/>
            <a:ext cx="11396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Estudios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A412641B-AA4B-56F8-1B28-268B69C333FC}"/>
              </a:ext>
            </a:extLst>
          </p:cNvPr>
          <p:cNvSpPr txBox="1"/>
          <p:nvPr/>
        </p:nvSpPr>
        <p:spPr>
          <a:xfrm>
            <a:off x="8419023" y="4988597"/>
            <a:ext cx="177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spc="-150" dirty="0">
                <a:solidFill>
                  <a:srgbClr val="A6A6A6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43%</a:t>
            </a:r>
          </a:p>
        </p:txBody>
      </p:sp>
      <p:sp>
        <p:nvSpPr>
          <p:cNvPr id="86" name="object 5">
            <a:extLst>
              <a:ext uri="{FF2B5EF4-FFF2-40B4-BE49-F238E27FC236}">
                <a16:creationId xmlns:a16="http://schemas.microsoft.com/office/drawing/2014/main" id="{538156F1-21C3-E827-E8B3-1FFC0FF7B06C}"/>
              </a:ext>
            </a:extLst>
          </p:cNvPr>
          <p:cNvSpPr txBox="1"/>
          <p:nvPr/>
        </p:nvSpPr>
        <p:spPr>
          <a:xfrm>
            <a:off x="8492303" y="5657359"/>
            <a:ext cx="769687" cy="151323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Universitarios</a:t>
            </a:r>
            <a:endParaRPr lang="es-ES" sz="900" dirty="0">
              <a:latin typeface="Montserrat" panose="00000500000000000000" pitchFamily="2" charset="0"/>
              <a:cs typeface="Lucida Sans Unicode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DCE4348-5E93-4C2A-DDB7-82857E89E8AA}"/>
              </a:ext>
            </a:extLst>
          </p:cNvPr>
          <p:cNvSpPr txBox="1"/>
          <p:nvPr/>
        </p:nvSpPr>
        <p:spPr>
          <a:xfrm>
            <a:off x="7065553" y="4735772"/>
            <a:ext cx="7052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Edad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72C28DF0-A25A-1A97-29FD-3A7B75C803D6}"/>
              </a:ext>
            </a:extLst>
          </p:cNvPr>
          <p:cNvSpPr txBox="1"/>
          <p:nvPr/>
        </p:nvSpPr>
        <p:spPr>
          <a:xfrm>
            <a:off x="7024339" y="4984859"/>
            <a:ext cx="177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spc="-150" dirty="0">
                <a:solidFill>
                  <a:srgbClr val="A6A6A6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47%</a:t>
            </a:r>
          </a:p>
        </p:txBody>
      </p:sp>
      <p:sp>
        <p:nvSpPr>
          <p:cNvPr id="89" name="object 5">
            <a:extLst>
              <a:ext uri="{FF2B5EF4-FFF2-40B4-BE49-F238E27FC236}">
                <a16:creationId xmlns:a16="http://schemas.microsoft.com/office/drawing/2014/main" id="{AA98853D-D2FE-C286-6DC3-FF90F3D4EB40}"/>
              </a:ext>
            </a:extLst>
          </p:cNvPr>
          <p:cNvSpPr txBox="1"/>
          <p:nvPr/>
        </p:nvSpPr>
        <p:spPr>
          <a:xfrm>
            <a:off x="7131176" y="5653621"/>
            <a:ext cx="522060" cy="151323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25-54</a:t>
            </a:r>
            <a:endParaRPr lang="es-ES" sz="900" dirty="0">
              <a:latin typeface="Montserrat" panose="00000500000000000000" pitchFamily="2" charset="0"/>
              <a:cs typeface="Lucida Sans Unicode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73849DB9-6439-2427-607D-7B2553C3F4E8}"/>
              </a:ext>
            </a:extLst>
          </p:cNvPr>
          <p:cNvSpPr txBox="1"/>
          <p:nvPr/>
        </p:nvSpPr>
        <p:spPr>
          <a:xfrm>
            <a:off x="9826129" y="4739893"/>
            <a:ext cx="22057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Índice socioeconómico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79B82458-F75E-167E-CA13-B11036D8E048}"/>
              </a:ext>
            </a:extLst>
          </p:cNvPr>
          <p:cNvSpPr txBox="1"/>
          <p:nvPr/>
        </p:nvSpPr>
        <p:spPr>
          <a:xfrm>
            <a:off x="9811522" y="4988980"/>
            <a:ext cx="177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spc="-150" dirty="0">
                <a:solidFill>
                  <a:srgbClr val="A6A6A6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62%</a:t>
            </a:r>
          </a:p>
        </p:txBody>
      </p:sp>
      <p:sp>
        <p:nvSpPr>
          <p:cNvPr id="92" name="object 5">
            <a:extLst>
              <a:ext uri="{FF2B5EF4-FFF2-40B4-BE49-F238E27FC236}">
                <a16:creationId xmlns:a16="http://schemas.microsoft.com/office/drawing/2014/main" id="{81531FF1-AB0B-F2CD-9FC2-7AA17D8D4D99}"/>
              </a:ext>
            </a:extLst>
          </p:cNvPr>
          <p:cNvSpPr txBox="1"/>
          <p:nvPr/>
        </p:nvSpPr>
        <p:spPr>
          <a:xfrm>
            <a:off x="9884803" y="5657742"/>
            <a:ext cx="522060" cy="151323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5" noProof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A-B*</a:t>
            </a:r>
            <a:endParaRPr lang="es-ES" sz="900" dirty="0">
              <a:latin typeface="Montserrat" panose="00000500000000000000" pitchFamily="2" charset="0"/>
              <a:cs typeface="Lucida Sans Unicode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661715F-7E20-9E76-8D1D-8B70119DDD8A}"/>
              </a:ext>
            </a:extLst>
          </p:cNvPr>
          <p:cNvGrpSpPr/>
          <p:nvPr/>
        </p:nvGrpSpPr>
        <p:grpSpPr>
          <a:xfrm>
            <a:off x="0" y="0"/>
            <a:ext cx="12192000" cy="1059506"/>
            <a:chOff x="0" y="0"/>
            <a:chExt cx="12192000" cy="1059506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AA446E7-D046-BC12-B813-4EC64907770B}"/>
                </a:ext>
              </a:extLst>
            </p:cNvPr>
            <p:cNvSpPr/>
            <p:nvPr/>
          </p:nvSpPr>
          <p:spPr>
            <a:xfrm>
              <a:off x="0" y="0"/>
              <a:ext cx="12192000" cy="1059506"/>
            </a:xfrm>
            <a:prstGeom prst="rect">
              <a:avLst/>
            </a:prstGeom>
            <a:solidFill>
              <a:srgbClr val="F2F2F2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1DAE637-EC4A-BFEF-D37D-E9030A750B72}"/>
                </a:ext>
              </a:extLst>
            </p:cNvPr>
            <p:cNvCxnSpPr>
              <a:cxnSpLocks/>
            </p:cNvCxnSpPr>
            <p:nvPr/>
          </p:nvCxnSpPr>
          <p:spPr>
            <a:xfrm>
              <a:off x="3107117" y="411061"/>
              <a:ext cx="0" cy="3117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B908336-1955-6CF6-460D-42AFFF89A20E}"/>
                </a:ext>
              </a:extLst>
            </p:cNvPr>
            <p:cNvSpPr txBox="1"/>
            <p:nvPr/>
          </p:nvSpPr>
          <p:spPr>
            <a:xfrm>
              <a:off x="3250587" y="519681"/>
              <a:ext cx="151429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700" baseline="30000" dirty="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elcorreogallego</a:t>
              </a:r>
              <a:r>
                <a:rPr lang="es-ES_tradnl" sz="1700" i="0" u="none" strike="noStrike" baseline="30000" dirty="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.es</a:t>
              </a:r>
              <a:endParaRPr lang="es-ES" sz="17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78A5362-B6E2-458F-EFBC-5DD1D6456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2850" y="540319"/>
              <a:ext cx="502984" cy="156333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63D131F-9DF5-B812-CEB5-87F9FD182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96" y="447849"/>
              <a:ext cx="2360253" cy="328117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7442819-9DA3-A9B7-22A1-7F9237AD6C9D}"/>
              </a:ext>
            </a:extLst>
          </p:cNvPr>
          <p:cNvGrpSpPr/>
          <p:nvPr/>
        </p:nvGrpSpPr>
        <p:grpSpPr>
          <a:xfrm>
            <a:off x="3405385" y="1409667"/>
            <a:ext cx="1632710" cy="3142228"/>
            <a:chOff x="682433" y="1797630"/>
            <a:chExt cx="2480374" cy="477359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8088DDE6-74BA-27AD-BBBB-CC0622418B11}"/>
                </a:ext>
              </a:extLst>
            </p:cNvPr>
            <p:cNvSpPr/>
            <p:nvPr/>
          </p:nvSpPr>
          <p:spPr>
            <a:xfrm>
              <a:off x="961535" y="2102178"/>
              <a:ext cx="1893650" cy="126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F8EBB0A2-1BB0-C531-7FF0-3ECB5ECBD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00"/>
            <a:stretch/>
          </p:blipFill>
          <p:spPr>
            <a:xfrm>
              <a:off x="961535" y="2393673"/>
              <a:ext cx="1893650" cy="3805379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105712CC-4304-9FDC-E277-5478CB8FC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33" y="1797630"/>
              <a:ext cx="2480374" cy="4773598"/>
            </a:xfrm>
            <a:prstGeom prst="rect">
              <a:avLst/>
            </a:prstGeom>
          </p:spPr>
        </p:pic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0900F877-00E9-B42C-6814-18E4D6E4D8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"/>
          <a:stretch/>
        </p:blipFill>
        <p:spPr>
          <a:xfrm>
            <a:off x="3829887" y="3219131"/>
            <a:ext cx="3055737" cy="20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3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976FA-9F53-5707-34AC-D2CBD30E5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C08FAB0B-2EF7-8ABB-4E47-23D5620457D7}"/>
              </a:ext>
            </a:extLst>
          </p:cNvPr>
          <p:cNvCxnSpPr/>
          <p:nvPr/>
        </p:nvCxnSpPr>
        <p:spPr>
          <a:xfrm>
            <a:off x="716368" y="5002664"/>
            <a:ext cx="107592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15">
            <a:extLst>
              <a:ext uri="{FF2B5EF4-FFF2-40B4-BE49-F238E27FC236}">
                <a16:creationId xmlns:a16="http://schemas.microsoft.com/office/drawing/2014/main" id="{9228DBF4-8EED-8C41-A13B-5B76D1F7FBD4}"/>
              </a:ext>
            </a:extLst>
          </p:cNvPr>
          <p:cNvSpPr txBox="1"/>
          <p:nvPr/>
        </p:nvSpPr>
        <p:spPr>
          <a:xfrm>
            <a:off x="3427278" y="5113545"/>
            <a:ext cx="2643593" cy="100091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 algn="ctr">
              <a:spcBef>
                <a:spcPts val="905"/>
              </a:spcBef>
            </a:pPr>
            <a:r>
              <a:rPr lang="es-ES" sz="2500" spc="-5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Content</a:t>
            </a:r>
            <a:endParaRPr sz="2500" spc="-5" dirty="0">
              <a:solidFill>
                <a:srgbClr val="231F20"/>
              </a:solidFill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  <a:p>
            <a:pPr marL="12700" marR="5080" algn="ctr">
              <a:lnSpc>
                <a:spcPts val="1100"/>
              </a:lnSpc>
              <a:spcBef>
                <a:spcPts val="600"/>
              </a:spcBef>
            </a:pP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Somos expertos en contar </a:t>
            </a:r>
            <a:b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</a:b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historias que emocionan </a:t>
            </a:r>
            <a:b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</a:b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y mueven a la acción.</a:t>
            </a:r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59C9C84D-1247-994D-671F-CCB6C04091F5}"/>
              </a:ext>
            </a:extLst>
          </p:cNvPr>
          <p:cNvSpPr txBox="1"/>
          <p:nvPr/>
        </p:nvSpPr>
        <p:spPr>
          <a:xfrm>
            <a:off x="6113634" y="5114751"/>
            <a:ext cx="2643593" cy="1141979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5"/>
              </a:spcBef>
            </a:pPr>
            <a:r>
              <a:rPr sz="2500" spc="-5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Eventos</a:t>
            </a:r>
          </a:p>
          <a:p>
            <a:pPr marL="12700" marR="5080" algn="ctr">
              <a:lnSpc>
                <a:spcPts val="1100"/>
              </a:lnSpc>
              <a:spcBef>
                <a:spcPts val="600"/>
              </a:spcBef>
            </a:pP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Creamos experiencias únicas </a:t>
            </a:r>
            <a:b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</a:b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para cumplir los objetivos </a:t>
            </a:r>
            <a:b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</a:b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de comunicación y networking </a:t>
            </a:r>
            <a:b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</a:b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de las marcas.</a:t>
            </a:r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E1469708-E601-DDF8-75E7-C17860AAC42B}"/>
              </a:ext>
            </a:extLst>
          </p:cNvPr>
          <p:cNvSpPr txBox="1"/>
          <p:nvPr/>
        </p:nvSpPr>
        <p:spPr>
          <a:xfrm>
            <a:off x="8879922" y="5114751"/>
            <a:ext cx="2595709" cy="100091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5"/>
              </a:spcBef>
            </a:pPr>
            <a:r>
              <a:rPr sz="2500" spc="-5" dirty="0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Data</a:t>
            </a:r>
          </a:p>
          <a:p>
            <a:pPr marL="12700" marR="5080" algn="ctr">
              <a:lnSpc>
                <a:spcPts val="1100"/>
              </a:lnSpc>
              <a:spcBef>
                <a:spcPts val="600"/>
              </a:spcBef>
            </a:pP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Máxima eficacia y efectividad </a:t>
            </a:r>
            <a:b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</a:b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 partir del conocimiento </a:t>
            </a:r>
            <a:b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</a:b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de nuestros usuarios.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014FDB3-B89B-A186-A93F-ED43D09A8C9D}"/>
              </a:ext>
            </a:extLst>
          </p:cNvPr>
          <p:cNvSpPr txBox="1"/>
          <p:nvPr/>
        </p:nvSpPr>
        <p:spPr>
          <a:xfrm>
            <a:off x="0" y="1363624"/>
            <a:ext cx="121920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s-ES" sz="3600" spc="-150" dirty="0">
                <a:solidFill>
                  <a:srgbClr val="1C5678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Soluciones </a:t>
            </a:r>
            <a:r>
              <a:rPr lang="es-ES" sz="3600" spc="-15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de comunicación</a:t>
            </a:r>
            <a:endParaRPr lang="es-ES" sz="20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DA7B6E03-6B68-3F4F-819A-20800D162651}"/>
              </a:ext>
            </a:extLst>
          </p:cNvPr>
          <p:cNvSpPr txBox="1"/>
          <p:nvPr/>
        </p:nvSpPr>
        <p:spPr>
          <a:xfrm>
            <a:off x="716369" y="5110759"/>
            <a:ext cx="2622663" cy="100091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5"/>
              </a:spcBef>
            </a:pPr>
            <a:r>
              <a:rPr lang="es-ES" sz="2500" spc="-5" noProof="1">
                <a:solidFill>
                  <a:srgbClr val="231F2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Publicidad</a:t>
            </a:r>
            <a:endParaRPr lang="es-ES" sz="2500" noProof="1"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  <a:p>
            <a:pPr marL="12700" marR="5080" algn="ctr">
              <a:lnSpc>
                <a:spcPts val="1100"/>
              </a:lnSpc>
              <a:spcBef>
                <a:spcPts val="600"/>
              </a:spcBef>
            </a:pP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Formatos</a:t>
            </a:r>
            <a:r>
              <a:rPr lang="es-ES" sz="1000" spc="-6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s-ES" sz="1000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de</a:t>
            </a:r>
            <a:r>
              <a:rPr lang="es-ES" sz="1000" spc="-70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s-ES" sz="1000" spc="-40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alto</a:t>
            </a:r>
            <a:r>
              <a:rPr lang="es-ES" sz="1000" spc="-6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impacto </a:t>
            </a:r>
            <a:br>
              <a:rPr lang="es-ES" sz="1000" spc="-3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</a:br>
            <a:r>
              <a:rPr lang="es-ES" sz="1000" spc="-425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s-ES" sz="1000" spc="30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y</a:t>
            </a:r>
            <a:r>
              <a:rPr lang="es-ES" sz="1000" spc="-60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s-ES" sz="1000" spc="-10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eficacia que van más allá </a:t>
            </a:r>
            <a:br>
              <a:rPr lang="es-ES" sz="1000" spc="-10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</a:br>
            <a:r>
              <a:rPr lang="es-ES" sz="1000" spc="-10" noProof="1">
                <a:solidFill>
                  <a:srgbClr val="231F2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de la publicidad convencional.</a:t>
            </a:r>
            <a:endParaRPr lang="es-ES" sz="1000" noProof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C8BD78DD-054D-0EB6-5A88-D0284B144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F517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0" r="22214"/>
          <a:stretch/>
        </p:blipFill>
        <p:spPr>
          <a:xfrm>
            <a:off x="8852968" y="2058636"/>
            <a:ext cx="2622664" cy="254912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46C2011-3B40-0B7E-7D2F-FEEA3265DE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F517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6" r="24672" b="22014"/>
          <a:stretch/>
        </p:blipFill>
        <p:spPr>
          <a:xfrm>
            <a:off x="716368" y="2002534"/>
            <a:ext cx="2622664" cy="2609056"/>
          </a:xfrm>
          <a:prstGeom prst="rect">
            <a:avLst/>
          </a:prstGeom>
        </p:spPr>
      </p:pic>
      <p:sp>
        <p:nvSpPr>
          <p:cNvPr id="40" name="object 11">
            <a:extLst>
              <a:ext uri="{FF2B5EF4-FFF2-40B4-BE49-F238E27FC236}">
                <a16:creationId xmlns:a16="http://schemas.microsoft.com/office/drawing/2014/main" id="{4A2B1FCA-1E57-8F4F-4A00-A31F91D7626A}"/>
              </a:ext>
            </a:extLst>
          </p:cNvPr>
          <p:cNvSpPr/>
          <p:nvPr/>
        </p:nvSpPr>
        <p:spPr>
          <a:xfrm>
            <a:off x="9785196" y="1607801"/>
            <a:ext cx="177165" cy="176530"/>
          </a:xfrm>
          <a:custGeom>
            <a:avLst/>
            <a:gdLst/>
            <a:ahLst/>
            <a:cxnLst/>
            <a:rect l="l" t="t" r="r" b="b"/>
            <a:pathLst>
              <a:path w="177165" h="176530">
                <a:moveTo>
                  <a:pt x="177139" y="76200"/>
                </a:moveTo>
                <a:lnTo>
                  <a:pt x="100533" y="76200"/>
                </a:lnTo>
                <a:lnTo>
                  <a:pt x="100533" y="0"/>
                </a:lnTo>
                <a:lnTo>
                  <a:pt x="76619" y="0"/>
                </a:lnTo>
                <a:lnTo>
                  <a:pt x="76619" y="76200"/>
                </a:lnTo>
                <a:lnTo>
                  <a:pt x="0" y="76200"/>
                </a:lnTo>
                <a:lnTo>
                  <a:pt x="0" y="100330"/>
                </a:lnTo>
                <a:lnTo>
                  <a:pt x="76619" y="100330"/>
                </a:lnTo>
                <a:lnTo>
                  <a:pt x="76619" y="176530"/>
                </a:lnTo>
                <a:lnTo>
                  <a:pt x="100533" y="176530"/>
                </a:lnTo>
                <a:lnTo>
                  <a:pt x="100533" y="100330"/>
                </a:lnTo>
                <a:lnTo>
                  <a:pt x="177139" y="100330"/>
                </a:lnTo>
                <a:lnTo>
                  <a:pt x="177139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CuadroTexto 58">
            <a:hlinkClick r:id="rId6"/>
            <a:extLst>
              <a:ext uri="{FF2B5EF4-FFF2-40B4-BE49-F238E27FC236}">
                <a16:creationId xmlns:a16="http://schemas.microsoft.com/office/drawing/2014/main" id="{52DAFA24-6206-E0F2-00C2-6472D6CB298B}"/>
              </a:ext>
            </a:extLst>
          </p:cNvPr>
          <p:cNvSpPr txBox="1"/>
          <p:nvPr/>
        </p:nvSpPr>
        <p:spPr>
          <a:xfrm>
            <a:off x="3427278" y="5792101"/>
            <a:ext cx="516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Inter Thin" panose="020B0A02050000000004" pitchFamily="34" charset="0"/>
                <a:ea typeface="Inter Thin" panose="020B0A02050000000004" pitchFamily="34" charset="0"/>
                <a:cs typeface="Inter Thin" panose="020B0A02050000000004" pitchFamily="34" charset="0"/>
              </a:rPr>
              <a:t>+</a:t>
            </a:r>
          </a:p>
        </p:txBody>
      </p:sp>
      <p:pic>
        <p:nvPicPr>
          <p:cNvPr id="77" name="Imagen 76">
            <a:hlinkClick r:id="rId7"/>
            <a:extLst>
              <a:ext uri="{FF2B5EF4-FFF2-40B4-BE49-F238E27FC236}">
                <a16:creationId xmlns:a16="http://schemas.microsoft.com/office/drawing/2014/main" id="{E399C9BC-341B-0B56-F5A8-BC0D884D0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15" y="4796019"/>
            <a:ext cx="427770" cy="4277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C9D591-4CD8-323F-EF87-BC58D9A7C33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1C5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0" t="24032" r="6874" b="7127"/>
          <a:stretch/>
        </p:blipFill>
        <p:spPr>
          <a:xfrm>
            <a:off x="6138801" y="2058637"/>
            <a:ext cx="2622665" cy="254912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142BFAE-36BA-AA38-2839-C402A32ED6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3144" t="-1" r="19151" b="-111"/>
          <a:stretch/>
        </p:blipFill>
        <p:spPr>
          <a:xfrm>
            <a:off x="3434772" y="2048178"/>
            <a:ext cx="2612527" cy="256341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FAFBF4DB-2D92-3B9C-A814-91C464C56344}"/>
              </a:ext>
            </a:extLst>
          </p:cNvPr>
          <p:cNvGrpSpPr/>
          <p:nvPr/>
        </p:nvGrpSpPr>
        <p:grpSpPr>
          <a:xfrm>
            <a:off x="0" y="0"/>
            <a:ext cx="12192000" cy="1059506"/>
            <a:chOff x="0" y="0"/>
            <a:chExt cx="12192000" cy="1059506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BB0DFDB-DEDF-9BAD-2E38-C41DE2D70CB6}"/>
                </a:ext>
              </a:extLst>
            </p:cNvPr>
            <p:cNvSpPr/>
            <p:nvPr/>
          </p:nvSpPr>
          <p:spPr>
            <a:xfrm>
              <a:off x="0" y="0"/>
              <a:ext cx="12192000" cy="1059506"/>
            </a:xfrm>
            <a:prstGeom prst="rect">
              <a:avLst/>
            </a:prstGeom>
            <a:solidFill>
              <a:srgbClr val="F2F2F2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1B1F1A0-216C-EE89-216A-5659A7D81037}"/>
                </a:ext>
              </a:extLst>
            </p:cNvPr>
            <p:cNvCxnSpPr>
              <a:cxnSpLocks/>
            </p:cNvCxnSpPr>
            <p:nvPr/>
          </p:nvCxnSpPr>
          <p:spPr>
            <a:xfrm>
              <a:off x="3107117" y="411061"/>
              <a:ext cx="0" cy="3117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04550F5-F286-5741-8BF0-DD30687B705A}"/>
                </a:ext>
              </a:extLst>
            </p:cNvPr>
            <p:cNvSpPr txBox="1"/>
            <p:nvPr/>
          </p:nvSpPr>
          <p:spPr>
            <a:xfrm>
              <a:off x="3250587" y="519681"/>
              <a:ext cx="151429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700" baseline="30000" dirty="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elcorreogallego</a:t>
              </a:r>
              <a:r>
                <a:rPr lang="es-ES_tradnl" sz="1700" i="0" u="none" strike="noStrike" baseline="30000" dirty="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.es</a:t>
              </a:r>
              <a:endParaRPr lang="es-ES" sz="17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E1FED92-82E1-17B1-2F58-2BD44562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2850" y="540319"/>
              <a:ext cx="502984" cy="156333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1A49A19-87E1-E221-9B11-521172820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96" y="447849"/>
              <a:ext cx="2360253" cy="328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4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n 164">
            <a:extLst>
              <a:ext uri="{FF2B5EF4-FFF2-40B4-BE49-F238E27FC236}">
                <a16:creationId xmlns:a16="http://schemas.microsoft.com/office/drawing/2014/main" id="{A9B24A77-14B3-3889-25D8-C01D0A0B9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" y="3085"/>
            <a:ext cx="12189173" cy="6851830"/>
          </a:xfrm>
          <a:prstGeom prst="rect">
            <a:avLst/>
          </a:prstGeom>
        </p:spPr>
      </p:pic>
      <p:sp>
        <p:nvSpPr>
          <p:cNvPr id="166" name="Rectángulo 165">
            <a:extLst>
              <a:ext uri="{FF2B5EF4-FFF2-40B4-BE49-F238E27FC236}">
                <a16:creationId xmlns:a16="http://schemas.microsoft.com/office/drawing/2014/main" id="{E99C4BA3-974F-D8A4-4A4E-4F0E12B75582}"/>
              </a:ext>
            </a:extLst>
          </p:cNvPr>
          <p:cNvSpPr/>
          <p:nvPr/>
        </p:nvSpPr>
        <p:spPr>
          <a:xfrm>
            <a:off x="10532236" y="3330050"/>
            <a:ext cx="1168022" cy="3187577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0A1E4DF0-A06B-6400-B115-85801DDCEC15}"/>
              </a:ext>
            </a:extLst>
          </p:cNvPr>
          <p:cNvSpPr txBox="1"/>
          <p:nvPr/>
        </p:nvSpPr>
        <p:spPr>
          <a:xfrm>
            <a:off x="8942523" y="1130584"/>
            <a:ext cx="1358837" cy="23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8415" algn="r">
              <a:spcBef>
                <a:spcPts val="65"/>
              </a:spcBef>
            </a:pPr>
            <a:r>
              <a:rPr lang="es-ES"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DIARI DE GIRONA</a:t>
            </a:r>
            <a:endParaRPr lang="es-ES" sz="1803" dirty="0"/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CA5756DC-5D4D-6833-B2B8-2B62D251FBD4}"/>
              </a:ext>
            </a:extLst>
          </p:cNvPr>
          <p:cNvSpPr txBox="1"/>
          <p:nvPr/>
        </p:nvSpPr>
        <p:spPr>
          <a:xfrm>
            <a:off x="8953162" y="1400340"/>
            <a:ext cx="1358837" cy="23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8415" algn="r">
              <a:spcBef>
                <a:spcPts val="65"/>
              </a:spcBef>
            </a:pPr>
            <a:r>
              <a:rPr lang="es-ES"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REGIÓ 7</a:t>
            </a:r>
            <a:endParaRPr lang="es-ES" sz="1803" dirty="0"/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9BCCC9C6-375F-AAC2-74AE-D97D60EF17CF}"/>
              </a:ext>
            </a:extLst>
          </p:cNvPr>
          <p:cNvSpPr txBox="1"/>
          <p:nvPr/>
        </p:nvSpPr>
        <p:spPr>
          <a:xfrm>
            <a:off x="8944754" y="1680274"/>
            <a:ext cx="1358837" cy="23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8415" algn="r">
              <a:spcBef>
                <a:spcPts val="65"/>
              </a:spcBef>
            </a:pPr>
            <a:r>
              <a:rPr lang="es-ES"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EMPORDÀ</a:t>
            </a:r>
            <a:endParaRPr lang="es-ES" sz="1803" dirty="0"/>
          </a:p>
        </p:txBody>
      </p:sp>
      <p:sp>
        <p:nvSpPr>
          <p:cNvPr id="2" name="object 2"/>
          <p:cNvSpPr txBox="1"/>
          <p:nvPr/>
        </p:nvSpPr>
        <p:spPr>
          <a:xfrm>
            <a:off x="10532236" y="3248962"/>
            <a:ext cx="1201740" cy="2713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  <a:p>
            <a:pPr>
              <a:lnSpc>
                <a:spcPct val="100000"/>
              </a:lnSpc>
            </a:pPr>
            <a:endParaRPr sz="11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  <a:p>
            <a:pPr>
              <a:lnSpc>
                <a:spcPct val="100000"/>
              </a:lnSpc>
            </a:pPr>
            <a:endParaRPr sz="11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  <a:p>
            <a:pPr>
              <a:lnSpc>
                <a:spcPct val="100000"/>
              </a:lnSpc>
            </a:pPr>
            <a:endParaRPr sz="1603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  <a:p>
            <a:pPr marL="206767" marR="269752">
              <a:lnSpc>
                <a:spcPct val="106500"/>
              </a:lnSpc>
            </a:pPr>
            <a:r>
              <a:rPr sz="8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2</a:t>
            </a:r>
            <a:r>
              <a:rPr lang="es-ES" sz="8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3</a:t>
            </a:r>
            <a:r>
              <a:rPr sz="8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DIARIOS  INFORMACIÓN  GENERAL</a:t>
            </a:r>
            <a:endParaRPr sz="8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  <a:p>
            <a:pPr>
              <a:lnSpc>
                <a:spcPct val="100000"/>
              </a:lnSpc>
            </a:pPr>
            <a:endParaRPr sz="11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  <a:p>
            <a:pPr marL="206767" marR="269752" indent="-636">
              <a:lnSpc>
                <a:spcPct val="106500"/>
              </a:lnSpc>
              <a:spcBef>
                <a:spcPts val="741"/>
              </a:spcBef>
            </a:pPr>
            <a:r>
              <a:rPr sz="8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2 DIARIOS  DEPORTIVOS</a:t>
            </a:r>
          </a:p>
          <a:p>
            <a:pPr>
              <a:lnSpc>
                <a:spcPct val="100000"/>
              </a:lnSpc>
            </a:pPr>
            <a:endParaRPr sz="11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  <a:p>
            <a:pPr marL="206767" marR="269752" indent="-636">
              <a:lnSpc>
                <a:spcPct val="106500"/>
              </a:lnSpc>
              <a:spcBef>
                <a:spcPts val="741"/>
              </a:spcBef>
            </a:pPr>
            <a:r>
              <a:rPr sz="8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2 SEMANARIOS</a:t>
            </a:r>
          </a:p>
          <a:p>
            <a:pPr>
              <a:lnSpc>
                <a:spcPct val="100000"/>
              </a:lnSpc>
            </a:pPr>
            <a:endParaRPr sz="11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  <a:p>
            <a:pPr marL="206767" marR="269752" indent="-636">
              <a:lnSpc>
                <a:spcPct val="106500"/>
              </a:lnSpc>
              <a:spcBef>
                <a:spcPts val="741"/>
              </a:spcBef>
            </a:pPr>
            <a:r>
              <a:rPr sz="8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5 DIARIOS  ASOCIADOS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39612" y="3813631"/>
            <a:ext cx="97411" cy="9741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39612" y="4456790"/>
            <a:ext cx="97411" cy="9741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24930" y="5499309"/>
            <a:ext cx="97411" cy="9741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39612" y="4986366"/>
            <a:ext cx="97411" cy="97411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930866" y="3136048"/>
            <a:ext cx="1888812" cy="0"/>
          </a:xfrm>
          <a:custGeom>
            <a:avLst/>
            <a:gdLst/>
            <a:ahLst/>
            <a:cxnLst/>
            <a:rect l="l" t="t" r="r" b="b"/>
            <a:pathLst>
              <a:path w="1885314">
                <a:moveTo>
                  <a:pt x="0" y="0"/>
                </a:moveTo>
                <a:lnTo>
                  <a:pt x="1884819" y="0"/>
                </a:lnTo>
              </a:path>
            </a:pathLst>
          </a:custGeom>
          <a:ln w="3213">
            <a:solidFill>
              <a:srgbClr val="636466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5" name="object 15"/>
          <p:cNvSpPr/>
          <p:nvPr/>
        </p:nvSpPr>
        <p:spPr>
          <a:xfrm>
            <a:off x="3940365" y="3348005"/>
            <a:ext cx="1844917" cy="331449"/>
          </a:xfrm>
          <a:custGeom>
            <a:avLst/>
            <a:gdLst/>
            <a:ahLst/>
            <a:cxnLst/>
            <a:rect l="l" t="t" r="r" b="b"/>
            <a:pathLst>
              <a:path w="1841500" h="330835">
                <a:moveTo>
                  <a:pt x="0" y="330720"/>
                </a:moveTo>
                <a:lnTo>
                  <a:pt x="1306868" y="330720"/>
                </a:lnTo>
                <a:lnTo>
                  <a:pt x="1306868" y="0"/>
                </a:lnTo>
                <a:lnTo>
                  <a:pt x="1841144" y="0"/>
                </a:lnTo>
              </a:path>
            </a:pathLst>
          </a:custGeom>
          <a:ln w="3213">
            <a:solidFill>
              <a:srgbClr val="636466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6" name="object 16"/>
          <p:cNvSpPr txBox="1"/>
          <p:nvPr/>
        </p:nvSpPr>
        <p:spPr>
          <a:xfrm>
            <a:off x="3918799" y="2779157"/>
            <a:ext cx="731605" cy="281367"/>
          </a:xfrm>
          <a:prstGeom prst="rect">
            <a:avLst/>
          </a:prstGeom>
        </p:spPr>
        <p:txBody>
          <a:bodyPr vert="horz" wrap="square" lIns="0" tIns="24175" rIns="0" bIns="0" rtlCol="0">
            <a:spAutoFit/>
          </a:bodyPr>
          <a:lstStyle/>
          <a:p>
            <a:pPr marL="12724" marR="5090">
              <a:lnSpc>
                <a:spcPts val="1021"/>
              </a:lnSpc>
              <a:spcBef>
                <a:spcPts val="190"/>
              </a:spcBef>
            </a:pP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LA 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OPINIÓN </a:t>
            </a:r>
            <a:r>
              <a:rPr sz="902" spc="-23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</a:t>
            </a:r>
            <a:r>
              <a:rPr sz="902" spc="-5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5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ZAM</a:t>
            </a:r>
            <a:r>
              <a:rPr sz="902" spc="-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ORA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18799" y="3330051"/>
            <a:ext cx="837210" cy="281367"/>
          </a:xfrm>
          <a:prstGeom prst="rect">
            <a:avLst/>
          </a:prstGeom>
        </p:spPr>
        <p:txBody>
          <a:bodyPr vert="horz" wrap="square" lIns="0" tIns="24175" rIns="0" bIns="0" rtlCol="0">
            <a:spAutoFit/>
          </a:bodyPr>
          <a:lstStyle/>
          <a:p>
            <a:pPr marL="12724" marR="5090">
              <a:lnSpc>
                <a:spcPts val="1021"/>
              </a:lnSpc>
              <a:spcBef>
                <a:spcPts val="190"/>
              </a:spcBef>
            </a:pPr>
            <a:r>
              <a:rPr sz="902" spc="-3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</a:t>
            </a:r>
            <a:r>
              <a:rPr sz="902" spc="-4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-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PERIÓD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ICO  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DE</a:t>
            </a:r>
            <a:r>
              <a:rPr sz="902" spc="-3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-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ESPAÑA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55735" y="3649067"/>
            <a:ext cx="949177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DIARIO</a:t>
            </a:r>
            <a:r>
              <a:rPr sz="902" spc="-4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DE</a:t>
            </a:r>
            <a:r>
              <a:rPr sz="902" spc="-4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IBIZA</a:t>
            </a:r>
            <a:endParaRPr sz="902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639624" y="3705821"/>
            <a:ext cx="429420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</a:t>
            </a: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IARIO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197753" y="3835968"/>
            <a:ext cx="869654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</a:t>
            </a:r>
            <a:r>
              <a:rPr sz="902" spc="-5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MAL</a:t>
            </a:r>
            <a:r>
              <a:rPr sz="902" spc="-2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OR</a:t>
            </a:r>
            <a:r>
              <a:rPr sz="902" spc="-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C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383191" y="4105165"/>
            <a:ext cx="685800" cy="281367"/>
          </a:xfrm>
          <a:prstGeom prst="rect">
            <a:avLst/>
          </a:prstGeom>
        </p:spPr>
        <p:txBody>
          <a:bodyPr vert="horz" wrap="square" lIns="0" tIns="24175" rIns="0" bIns="0" rtlCol="0">
            <a:spAutoFit/>
          </a:bodyPr>
          <a:lstStyle/>
          <a:p>
            <a:pPr marL="151417" marR="5090" indent="-139329">
              <a:lnSpc>
                <a:spcPts val="1021"/>
              </a:lnSpc>
              <a:spcBef>
                <a:spcPts val="190"/>
              </a:spcBef>
            </a:pPr>
            <a:r>
              <a:rPr sz="902" spc="8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M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AL</a:t>
            </a:r>
            <a:r>
              <a:rPr sz="902" spc="-4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OR</a:t>
            </a:r>
            <a:r>
              <a:rPr sz="902" spc="-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C</a:t>
            </a: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  </a:t>
            </a:r>
            <a:r>
              <a:rPr sz="902" spc="2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ZEITUNG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918800" y="4554380"/>
            <a:ext cx="772956" cy="281367"/>
          </a:xfrm>
          <a:prstGeom prst="rect">
            <a:avLst/>
          </a:prstGeom>
        </p:spPr>
        <p:txBody>
          <a:bodyPr vert="horz" wrap="square" lIns="0" tIns="24175" rIns="0" bIns="0" rtlCol="0">
            <a:spAutoFit/>
          </a:bodyPr>
          <a:lstStyle/>
          <a:p>
            <a:pPr marL="12724" marR="5090">
              <a:lnSpc>
                <a:spcPts val="1021"/>
              </a:lnSpc>
              <a:spcBef>
                <a:spcPts val="190"/>
              </a:spcBef>
            </a:pP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CRÓNI</a:t>
            </a: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CA  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</a:t>
            </a:r>
            <a:r>
              <a:rPr sz="902" spc="-5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-4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B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r>
              <a:rPr sz="902" spc="-2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</a:t>
            </a:r>
            <a:r>
              <a:rPr sz="902" spc="2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AJOZ</a:t>
            </a:r>
            <a:endParaRPr sz="902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918799" y="4158817"/>
            <a:ext cx="928820" cy="281367"/>
          </a:xfrm>
          <a:prstGeom prst="rect">
            <a:avLst/>
          </a:prstGeom>
        </p:spPr>
        <p:txBody>
          <a:bodyPr vert="horz" wrap="square" lIns="0" tIns="24175" rIns="0" bIns="0" rtlCol="0">
            <a:spAutoFit/>
          </a:bodyPr>
          <a:lstStyle/>
          <a:p>
            <a:pPr marL="12724" marR="5090">
              <a:lnSpc>
                <a:spcPts val="1021"/>
              </a:lnSpc>
              <a:spcBef>
                <a:spcPts val="190"/>
              </a:spcBef>
            </a:pPr>
            <a:r>
              <a:rPr sz="902" spc="-3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</a:t>
            </a:r>
            <a:r>
              <a:rPr sz="902" spc="-4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-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PERIÓD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ICO  </a:t>
            </a: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EX</a:t>
            </a:r>
            <a:r>
              <a:rPr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TREM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AD</a:t>
            </a: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URA</a:t>
            </a:r>
            <a:endParaRPr sz="902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410410" y="1444925"/>
            <a:ext cx="614548" cy="281367"/>
          </a:xfrm>
          <a:prstGeom prst="rect">
            <a:avLst/>
          </a:prstGeom>
        </p:spPr>
        <p:txBody>
          <a:bodyPr vert="horz" wrap="square" lIns="0" tIns="24175" rIns="0" bIns="0" rtlCol="0">
            <a:spAutoFit/>
          </a:bodyPr>
          <a:lstStyle/>
          <a:p>
            <a:pPr marL="129785" marR="5090" indent="-117698">
              <a:lnSpc>
                <a:spcPts val="1021"/>
              </a:lnSpc>
              <a:spcBef>
                <a:spcPts val="190"/>
              </a:spcBef>
            </a:pP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3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N</a:t>
            </a:r>
            <a:r>
              <a:rPr sz="902" spc="2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U</a:t>
            </a:r>
            <a:r>
              <a:rPr sz="902" spc="-4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V</a:t>
            </a: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  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ES</a:t>
            </a:r>
            <a:r>
              <a:rPr sz="902" spc="-9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P</a:t>
            </a:r>
            <a:r>
              <a:rPr sz="902" spc="2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AÑA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984032" y="1602905"/>
            <a:ext cx="1628616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DIARIO DE NOTICIAS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7775250" y="1840968"/>
            <a:ext cx="1030461" cy="291645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lang="es-ES"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EL PERIÓDICO</a:t>
            </a:r>
            <a:br>
              <a:rPr lang="es-ES"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</a:b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</a:t>
            </a:r>
            <a:r>
              <a:rPr sz="902" spc="-5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AR</a:t>
            </a:r>
            <a:r>
              <a:rPr sz="902" spc="-4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r>
              <a:rPr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GÓN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63" name="object 6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48000" y="1471378"/>
            <a:ext cx="85171" cy="85184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48000" y="1199885"/>
            <a:ext cx="85171" cy="85184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48000" y="1743841"/>
            <a:ext cx="85171" cy="85184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48000" y="2501990"/>
            <a:ext cx="85171" cy="85184"/>
          </a:xfrm>
          <a:prstGeom prst="rect">
            <a:avLst/>
          </a:prstGeom>
        </p:spPr>
      </p:pic>
      <p:sp>
        <p:nvSpPr>
          <p:cNvPr id="74" name="object 74"/>
          <p:cNvSpPr/>
          <p:nvPr/>
        </p:nvSpPr>
        <p:spPr>
          <a:xfrm>
            <a:off x="7680107" y="2033165"/>
            <a:ext cx="0" cy="520394"/>
          </a:xfrm>
          <a:custGeom>
            <a:avLst/>
            <a:gdLst/>
            <a:ahLst/>
            <a:cxnLst/>
            <a:rect l="l" t="t" r="r" b="b"/>
            <a:pathLst>
              <a:path h="519430">
                <a:moveTo>
                  <a:pt x="0" y="0"/>
                </a:moveTo>
                <a:lnTo>
                  <a:pt x="0" y="519404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75" name="object 75"/>
          <p:cNvSpPr/>
          <p:nvPr/>
        </p:nvSpPr>
        <p:spPr>
          <a:xfrm>
            <a:off x="6865089" y="1788920"/>
            <a:ext cx="0" cy="542660"/>
          </a:xfrm>
          <a:custGeom>
            <a:avLst/>
            <a:gdLst/>
            <a:ahLst/>
            <a:cxnLst/>
            <a:rect l="l" t="t" r="r" b="b"/>
            <a:pathLst>
              <a:path h="541655">
                <a:moveTo>
                  <a:pt x="0" y="0"/>
                </a:moveTo>
                <a:lnTo>
                  <a:pt x="0" y="54107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pic>
        <p:nvPicPr>
          <p:cNvPr id="76" name="object 7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20890" y="1652499"/>
            <a:ext cx="85171" cy="85184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03124" y="3471079"/>
            <a:ext cx="85171" cy="85184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48000" y="3750202"/>
            <a:ext cx="85171" cy="85184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48000" y="4148562"/>
            <a:ext cx="85171" cy="85184"/>
          </a:xfrm>
          <a:prstGeom prst="rect">
            <a:avLst/>
          </a:prstGeom>
        </p:spPr>
      </p:pic>
      <p:sp>
        <p:nvSpPr>
          <p:cNvPr id="82" name="object 82"/>
          <p:cNvSpPr txBox="1"/>
          <p:nvPr/>
        </p:nvSpPr>
        <p:spPr>
          <a:xfrm>
            <a:off x="9102929" y="5708202"/>
            <a:ext cx="958719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spc="8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M</a:t>
            </a:r>
            <a:r>
              <a:rPr sz="902" spc="-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ED</a:t>
            </a: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ITERRÁNEO</a:t>
            </a:r>
            <a:endParaRPr sz="902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83" name="object 8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48000" y="5752320"/>
            <a:ext cx="85171" cy="85184"/>
          </a:xfrm>
          <a:prstGeom prst="rect">
            <a:avLst/>
          </a:prstGeom>
        </p:spPr>
      </p:pic>
      <p:sp>
        <p:nvSpPr>
          <p:cNvPr id="84" name="object 84"/>
          <p:cNvSpPr txBox="1"/>
          <p:nvPr/>
        </p:nvSpPr>
        <p:spPr>
          <a:xfrm>
            <a:off x="9100135" y="5998653"/>
            <a:ext cx="961265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SU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P</a:t>
            </a:r>
            <a:r>
              <a:rPr sz="902" spc="-2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ERDEP</a:t>
            </a: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ORTE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85" name="object 8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48000" y="6041951"/>
            <a:ext cx="85171" cy="85184"/>
          </a:xfrm>
          <a:prstGeom prst="rect">
            <a:avLst/>
          </a:prstGeom>
        </p:spPr>
      </p:pic>
      <p:sp>
        <p:nvSpPr>
          <p:cNvPr id="86" name="object 86"/>
          <p:cNvSpPr txBox="1"/>
          <p:nvPr/>
        </p:nvSpPr>
        <p:spPr>
          <a:xfrm>
            <a:off x="9508653" y="5123938"/>
            <a:ext cx="560473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LEVANTE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87" name="object 8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48000" y="5170083"/>
            <a:ext cx="85171" cy="85184"/>
          </a:xfrm>
          <a:prstGeom prst="rect">
            <a:avLst/>
          </a:prstGeom>
        </p:spPr>
      </p:pic>
      <p:sp>
        <p:nvSpPr>
          <p:cNvPr id="88" name="object 88"/>
          <p:cNvSpPr txBox="1"/>
          <p:nvPr/>
        </p:nvSpPr>
        <p:spPr>
          <a:xfrm>
            <a:off x="9193555" y="5410192"/>
            <a:ext cx="867747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INFORMACIÓN</a:t>
            </a:r>
            <a:endParaRPr sz="902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89" name="object 8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48000" y="5452784"/>
            <a:ext cx="85171" cy="85184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17649" y="1056071"/>
            <a:ext cx="85171" cy="85184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17649" y="545536"/>
            <a:ext cx="85171" cy="85184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17649" y="804155"/>
            <a:ext cx="85171" cy="85184"/>
          </a:xfrm>
          <a:prstGeom prst="rect">
            <a:avLst/>
          </a:prstGeom>
        </p:spPr>
      </p:pic>
      <p:sp>
        <p:nvSpPr>
          <p:cNvPr id="94" name="object 94"/>
          <p:cNvSpPr/>
          <p:nvPr/>
        </p:nvSpPr>
        <p:spPr>
          <a:xfrm>
            <a:off x="6691003" y="707087"/>
            <a:ext cx="1909807" cy="0"/>
          </a:xfrm>
          <a:custGeom>
            <a:avLst/>
            <a:gdLst/>
            <a:ahLst/>
            <a:cxnLst/>
            <a:rect l="l" t="t" r="r" b="b"/>
            <a:pathLst>
              <a:path w="1906270">
                <a:moveTo>
                  <a:pt x="0" y="0"/>
                </a:moveTo>
                <a:lnTo>
                  <a:pt x="1905774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95" name="object 95"/>
          <p:cNvSpPr/>
          <p:nvPr/>
        </p:nvSpPr>
        <p:spPr>
          <a:xfrm>
            <a:off x="6691003" y="961760"/>
            <a:ext cx="1909807" cy="0"/>
          </a:xfrm>
          <a:custGeom>
            <a:avLst/>
            <a:gdLst/>
            <a:ahLst/>
            <a:cxnLst/>
            <a:rect l="l" t="t" r="r" b="b"/>
            <a:pathLst>
              <a:path w="1906270">
                <a:moveTo>
                  <a:pt x="0" y="0"/>
                </a:moveTo>
                <a:lnTo>
                  <a:pt x="1905774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96" name="object 96"/>
          <p:cNvSpPr txBox="1"/>
          <p:nvPr/>
        </p:nvSpPr>
        <p:spPr>
          <a:xfrm>
            <a:off x="8750659" y="3423262"/>
            <a:ext cx="1093590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DIARIO</a:t>
            </a:r>
            <a:r>
              <a:rPr sz="902" spc="-4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DE</a:t>
            </a:r>
            <a:r>
              <a:rPr sz="902" spc="-4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TERUEL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01" name="Elipse 100">
            <a:extLst>
              <a:ext uri="{FF2B5EF4-FFF2-40B4-BE49-F238E27FC236}">
                <a16:creationId xmlns:a16="http://schemas.microsoft.com/office/drawing/2014/main" id="{27435B43-D166-C240-78AE-44A5116A48FA}"/>
              </a:ext>
            </a:extLst>
          </p:cNvPr>
          <p:cNvSpPr/>
          <p:nvPr/>
        </p:nvSpPr>
        <p:spPr>
          <a:xfrm>
            <a:off x="3754011" y="2825192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id="{70F91F81-1B75-7F2A-E4E4-A2B41733D049}"/>
              </a:ext>
            </a:extLst>
          </p:cNvPr>
          <p:cNvSpPr/>
          <p:nvPr/>
        </p:nvSpPr>
        <p:spPr>
          <a:xfrm>
            <a:off x="3754010" y="3376648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103" name="Elipse 102">
            <a:extLst>
              <a:ext uri="{FF2B5EF4-FFF2-40B4-BE49-F238E27FC236}">
                <a16:creationId xmlns:a16="http://schemas.microsoft.com/office/drawing/2014/main" id="{AE0E346E-DFD2-B52D-53CD-9D2793BBFE9A}"/>
              </a:ext>
            </a:extLst>
          </p:cNvPr>
          <p:cNvSpPr/>
          <p:nvPr/>
        </p:nvSpPr>
        <p:spPr>
          <a:xfrm>
            <a:off x="3751519" y="4209847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947380CC-970A-D5F5-63FE-C249D786AD21}"/>
              </a:ext>
            </a:extLst>
          </p:cNvPr>
          <p:cNvSpPr/>
          <p:nvPr/>
        </p:nvSpPr>
        <p:spPr>
          <a:xfrm>
            <a:off x="3749975" y="4597263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107" name="Elipse 106">
            <a:extLst>
              <a:ext uri="{FF2B5EF4-FFF2-40B4-BE49-F238E27FC236}">
                <a16:creationId xmlns:a16="http://schemas.microsoft.com/office/drawing/2014/main" id="{7DCB686F-D5B1-8A63-5074-1F4E06EB4EB4}"/>
              </a:ext>
            </a:extLst>
          </p:cNvPr>
          <p:cNvSpPr/>
          <p:nvPr/>
        </p:nvSpPr>
        <p:spPr>
          <a:xfrm>
            <a:off x="5252585" y="1486662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111" name="Elipse 110">
            <a:extLst>
              <a:ext uri="{FF2B5EF4-FFF2-40B4-BE49-F238E27FC236}">
                <a16:creationId xmlns:a16="http://schemas.microsoft.com/office/drawing/2014/main" id="{D28CC301-1730-965A-8EE6-7E41F60894DD}"/>
              </a:ext>
            </a:extLst>
          </p:cNvPr>
          <p:cNvSpPr/>
          <p:nvPr/>
        </p:nvSpPr>
        <p:spPr>
          <a:xfrm>
            <a:off x="7637514" y="1886234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112" name="Elipse 111">
            <a:extLst>
              <a:ext uri="{FF2B5EF4-FFF2-40B4-BE49-F238E27FC236}">
                <a16:creationId xmlns:a16="http://schemas.microsoft.com/office/drawing/2014/main" id="{DA5EEF7A-108F-396A-35A8-AA475DD314F5}"/>
              </a:ext>
            </a:extLst>
          </p:cNvPr>
          <p:cNvSpPr/>
          <p:nvPr/>
        </p:nvSpPr>
        <p:spPr>
          <a:xfrm>
            <a:off x="10146693" y="917184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D5EADEA7-0DCE-467E-3813-D791A5BA4578}"/>
              </a:ext>
            </a:extLst>
          </p:cNvPr>
          <p:cNvSpPr txBox="1"/>
          <p:nvPr/>
        </p:nvSpPr>
        <p:spPr>
          <a:xfrm>
            <a:off x="8944755" y="2428882"/>
            <a:ext cx="1358837" cy="23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8415" algn="r">
              <a:spcBef>
                <a:spcPts val="65"/>
              </a:spcBef>
            </a:pPr>
            <a:r>
              <a:rPr lang="es-ES"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SPORT</a:t>
            </a:r>
            <a:endParaRPr lang="es-ES" sz="1803" dirty="0"/>
          </a:p>
        </p:txBody>
      </p:sp>
      <p:sp>
        <p:nvSpPr>
          <p:cNvPr id="123" name="CuadroTexto 122">
            <a:extLst>
              <a:ext uri="{FF2B5EF4-FFF2-40B4-BE49-F238E27FC236}">
                <a16:creationId xmlns:a16="http://schemas.microsoft.com/office/drawing/2014/main" id="{B0B5FE95-496F-089A-5DDF-9E5B2C61057D}"/>
              </a:ext>
            </a:extLst>
          </p:cNvPr>
          <p:cNvSpPr txBox="1"/>
          <p:nvPr/>
        </p:nvSpPr>
        <p:spPr>
          <a:xfrm>
            <a:off x="6590591" y="465473"/>
            <a:ext cx="1358837" cy="23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8415">
              <a:spcBef>
                <a:spcPts val="65"/>
              </a:spcBef>
            </a:pPr>
            <a:r>
              <a:rPr lang="es-ES"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DEIA</a:t>
            </a:r>
            <a:endParaRPr lang="es-ES" sz="1803" dirty="0"/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3AC0CC2D-E239-5941-C494-96A481E57856}"/>
              </a:ext>
            </a:extLst>
          </p:cNvPr>
          <p:cNvSpPr txBox="1"/>
          <p:nvPr/>
        </p:nvSpPr>
        <p:spPr>
          <a:xfrm>
            <a:off x="6590589" y="727561"/>
            <a:ext cx="1820616" cy="23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8415">
              <a:spcBef>
                <a:spcPts val="65"/>
              </a:spcBef>
            </a:pPr>
            <a:r>
              <a:rPr lang="es-ES"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NOTICIAS DE GIPUZKOA</a:t>
            </a:r>
            <a:endParaRPr lang="es-ES" sz="1803" dirty="0"/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B4300808-CD99-9930-5B8D-C90445210FD4}"/>
              </a:ext>
            </a:extLst>
          </p:cNvPr>
          <p:cNvSpPr txBox="1"/>
          <p:nvPr/>
        </p:nvSpPr>
        <p:spPr>
          <a:xfrm>
            <a:off x="6598446" y="983159"/>
            <a:ext cx="2194465" cy="23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8415">
              <a:spcBef>
                <a:spcPts val="65"/>
              </a:spcBef>
            </a:pPr>
            <a:r>
              <a:rPr lang="es-ES"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DIARIO DE NOTICIAS DE ÁLAVA</a:t>
            </a:r>
            <a:endParaRPr lang="es-ES" sz="1803" dirty="0"/>
          </a:p>
        </p:txBody>
      </p:sp>
      <p:sp>
        <p:nvSpPr>
          <p:cNvPr id="137" name="object 6">
            <a:extLst>
              <a:ext uri="{FF2B5EF4-FFF2-40B4-BE49-F238E27FC236}">
                <a16:creationId xmlns:a16="http://schemas.microsoft.com/office/drawing/2014/main" id="{4BB82299-4015-EB2C-0979-A930C1490CDE}"/>
              </a:ext>
            </a:extLst>
          </p:cNvPr>
          <p:cNvSpPr/>
          <p:nvPr/>
        </p:nvSpPr>
        <p:spPr>
          <a:xfrm>
            <a:off x="5242661" y="1805309"/>
            <a:ext cx="772320" cy="498764"/>
          </a:xfrm>
          <a:custGeom>
            <a:avLst/>
            <a:gdLst/>
            <a:ahLst/>
            <a:cxnLst/>
            <a:rect l="l" t="t" r="r" b="b"/>
            <a:pathLst>
              <a:path w="770889" h="497839">
                <a:moveTo>
                  <a:pt x="0" y="0"/>
                </a:moveTo>
                <a:lnTo>
                  <a:pt x="770890" y="0"/>
                </a:lnTo>
                <a:lnTo>
                  <a:pt x="770890" y="497586"/>
                </a:lnTo>
              </a:path>
            </a:pathLst>
          </a:custGeom>
          <a:ln w="3213">
            <a:solidFill>
              <a:srgbClr val="636466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38" name="object 7">
            <a:extLst>
              <a:ext uri="{FF2B5EF4-FFF2-40B4-BE49-F238E27FC236}">
                <a16:creationId xmlns:a16="http://schemas.microsoft.com/office/drawing/2014/main" id="{559746E1-DC74-ED09-E84E-ADD1888C1A16}"/>
              </a:ext>
            </a:extLst>
          </p:cNvPr>
          <p:cNvSpPr/>
          <p:nvPr/>
        </p:nvSpPr>
        <p:spPr>
          <a:xfrm>
            <a:off x="8734333" y="892199"/>
            <a:ext cx="240474" cy="2211355"/>
          </a:xfrm>
          <a:custGeom>
            <a:avLst/>
            <a:gdLst/>
            <a:ahLst/>
            <a:cxnLst/>
            <a:rect l="l" t="t" r="r" b="b"/>
            <a:pathLst>
              <a:path w="240029" h="2207260">
                <a:moveTo>
                  <a:pt x="239737" y="0"/>
                </a:moveTo>
                <a:lnTo>
                  <a:pt x="239737" y="2207196"/>
                </a:lnTo>
                <a:lnTo>
                  <a:pt x="0" y="2207196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39" name="object 8">
            <a:extLst>
              <a:ext uri="{FF2B5EF4-FFF2-40B4-BE49-F238E27FC236}">
                <a16:creationId xmlns:a16="http://schemas.microsoft.com/office/drawing/2014/main" id="{EDA0879A-610D-C34E-19B7-95E9A114FE5C}"/>
              </a:ext>
            </a:extLst>
          </p:cNvPr>
          <p:cNvSpPr/>
          <p:nvPr/>
        </p:nvSpPr>
        <p:spPr>
          <a:xfrm>
            <a:off x="8240819" y="3849273"/>
            <a:ext cx="0" cy="353079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336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41" name="object 10">
            <a:extLst>
              <a:ext uri="{FF2B5EF4-FFF2-40B4-BE49-F238E27FC236}">
                <a16:creationId xmlns:a16="http://schemas.microsoft.com/office/drawing/2014/main" id="{B09E69EC-E383-2A65-8F33-250FCF8FC2A4}"/>
              </a:ext>
            </a:extLst>
          </p:cNvPr>
          <p:cNvSpPr/>
          <p:nvPr/>
        </p:nvSpPr>
        <p:spPr>
          <a:xfrm>
            <a:off x="8468621" y="5361060"/>
            <a:ext cx="1580903" cy="0"/>
          </a:xfrm>
          <a:custGeom>
            <a:avLst/>
            <a:gdLst/>
            <a:ahLst/>
            <a:cxnLst/>
            <a:rect l="l" t="t" r="r" b="b"/>
            <a:pathLst>
              <a:path w="1577975">
                <a:moveTo>
                  <a:pt x="0" y="0"/>
                </a:moveTo>
                <a:lnTo>
                  <a:pt x="1577390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42" name="object 11">
            <a:extLst>
              <a:ext uri="{FF2B5EF4-FFF2-40B4-BE49-F238E27FC236}">
                <a16:creationId xmlns:a16="http://schemas.microsoft.com/office/drawing/2014/main" id="{6132ACEC-2999-D804-51D1-142DDAE97446}"/>
              </a:ext>
            </a:extLst>
          </p:cNvPr>
          <p:cNvSpPr/>
          <p:nvPr/>
        </p:nvSpPr>
        <p:spPr>
          <a:xfrm>
            <a:off x="8468621" y="5659472"/>
            <a:ext cx="1580903" cy="0"/>
          </a:xfrm>
          <a:custGeom>
            <a:avLst/>
            <a:gdLst/>
            <a:ahLst/>
            <a:cxnLst/>
            <a:rect l="l" t="t" r="r" b="b"/>
            <a:pathLst>
              <a:path w="1577975">
                <a:moveTo>
                  <a:pt x="0" y="0"/>
                </a:moveTo>
                <a:lnTo>
                  <a:pt x="1577390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43" name="object 12">
            <a:extLst>
              <a:ext uri="{FF2B5EF4-FFF2-40B4-BE49-F238E27FC236}">
                <a16:creationId xmlns:a16="http://schemas.microsoft.com/office/drawing/2014/main" id="{E18D28BB-A65F-0BE8-4159-2E9C2CAC2198}"/>
              </a:ext>
            </a:extLst>
          </p:cNvPr>
          <p:cNvSpPr/>
          <p:nvPr/>
        </p:nvSpPr>
        <p:spPr>
          <a:xfrm>
            <a:off x="8468621" y="5964662"/>
            <a:ext cx="1580903" cy="0"/>
          </a:xfrm>
          <a:custGeom>
            <a:avLst/>
            <a:gdLst/>
            <a:ahLst/>
            <a:cxnLst/>
            <a:rect l="l" t="t" r="r" b="b"/>
            <a:pathLst>
              <a:path w="1577975">
                <a:moveTo>
                  <a:pt x="0" y="0"/>
                </a:moveTo>
                <a:lnTo>
                  <a:pt x="1577390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47" name="object 17">
            <a:extLst>
              <a:ext uri="{FF2B5EF4-FFF2-40B4-BE49-F238E27FC236}">
                <a16:creationId xmlns:a16="http://schemas.microsoft.com/office/drawing/2014/main" id="{19EBB368-6FE7-B7CA-3323-A6C9AAFE79CC}"/>
              </a:ext>
            </a:extLst>
          </p:cNvPr>
          <p:cNvSpPr/>
          <p:nvPr/>
        </p:nvSpPr>
        <p:spPr>
          <a:xfrm>
            <a:off x="8902759" y="4078304"/>
            <a:ext cx="1168023" cy="0"/>
          </a:xfrm>
          <a:custGeom>
            <a:avLst/>
            <a:gdLst/>
            <a:ahLst/>
            <a:cxnLst/>
            <a:rect l="l" t="t" r="r" b="b"/>
            <a:pathLst>
              <a:path w="1165859">
                <a:moveTo>
                  <a:pt x="0" y="0"/>
                </a:moveTo>
                <a:lnTo>
                  <a:pt x="1165847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48" name="object 18">
            <a:extLst>
              <a:ext uri="{FF2B5EF4-FFF2-40B4-BE49-F238E27FC236}">
                <a16:creationId xmlns:a16="http://schemas.microsoft.com/office/drawing/2014/main" id="{C35F8736-8B10-3532-0360-B31993731CB0}"/>
              </a:ext>
            </a:extLst>
          </p:cNvPr>
          <p:cNvSpPr/>
          <p:nvPr/>
        </p:nvSpPr>
        <p:spPr>
          <a:xfrm>
            <a:off x="3935434" y="2324796"/>
            <a:ext cx="1335974" cy="163498"/>
          </a:xfrm>
          <a:custGeom>
            <a:avLst/>
            <a:gdLst/>
            <a:ahLst/>
            <a:cxnLst/>
            <a:rect l="l" t="t" r="r" b="b"/>
            <a:pathLst>
              <a:path w="1333500" h="163194">
                <a:moveTo>
                  <a:pt x="0" y="0"/>
                </a:moveTo>
                <a:lnTo>
                  <a:pt x="0" y="162648"/>
                </a:lnTo>
                <a:lnTo>
                  <a:pt x="1332953" y="162648"/>
                </a:lnTo>
              </a:path>
            </a:pathLst>
          </a:custGeom>
          <a:ln w="3213">
            <a:solidFill>
              <a:srgbClr val="636466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43" name="object 43"/>
          <p:cNvSpPr txBox="1"/>
          <p:nvPr/>
        </p:nvSpPr>
        <p:spPr>
          <a:xfrm>
            <a:off x="3918799" y="1178694"/>
            <a:ext cx="707430" cy="281367"/>
          </a:xfrm>
          <a:prstGeom prst="rect">
            <a:avLst/>
          </a:prstGeom>
        </p:spPr>
        <p:txBody>
          <a:bodyPr vert="horz" wrap="square" lIns="0" tIns="24175" rIns="0" bIns="0" rtlCol="0">
            <a:spAutoFit/>
          </a:bodyPr>
          <a:lstStyle/>
          <a:p>
            <a:pPr marL="12724" marR="5090">
              <a:lnSpc>
                <a:spcPts val="1021"/>
              </a:lnSpc>
              <a:spcBef>
                <a:spcPts val="190"/>
              </a:spcBef>
            </a:pP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OP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INIÓN  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r>
              <a:rPr sz="902" spc="-4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CORUÑA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918799" y="1561450"/>
            <a:ext cx="508942" cy="281367"/>
          </a:xfrm>
          <a:prstGeom prst="rect">
            <a:avLst/>
          </a:prstGeom>
        </p:spPr>
        <p:txBody>
          <a:bodyPr vert="horz" wrap="square" lIns="0" tIns="24175" rIns="0" bIns="0" rtlCol="0">
            <a:spAutoFit/>
          </a:bodyPr>
          <a:lstStyle/>
          <a:p>
            <a:pPr marL="12724" marR="5090">
              <a:lnSpc>
                <a:spcPts val="1021"/>
              </a:lnSpc>
              <a:spcBef>
                <a:spcPts val="190"/>
              </a:spcBef>
            </a:pPr>
            <a:r>
              <a:rPr sz="902" spc="-3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FARO </a:t>
            </a:r>
            <a:r>
              <a:rPr sz="902" spc="-2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</a:t>
            </a:r>
            <a:r>
              <a:rPr sz="902" spc="-5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2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VIGO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99" name="Elipse 98">
            <a:extLst>
              <a:ext uri="{FF2B5EF4-FFF2-40B4-BE49-F238E27FC236}">
                <a16:creationId xmlns:a16="http://schemas.microsoft.com/office/drawing/2014/main" id="{5D78D487-4BE5-F33F-0ADC-0A64FAC8D991}"/>
              </a:ext>
            </a:extLst>
          </p:cNvPr>
          <p:cNvSpPr/>
          <p:nvPr/>
        </p:nvSpPr>
        <p:spPr>
          <a:xfrm>
            <a:off x="3757529" y="1234193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100" name="Elipse 99">
            <a:extLst>
              <a:ext uri="{FF2B5EF4-FFF2-40B4-BE49-F238E27FC236}">
                <a16:creationId xmlns:a16="http://schemas.microsoft.com/office/drawing/2014/main" id="{219C9675-C5E1-6B02-8A19-421CA70B2E66}"/>
              </a:ext>
            </a:extLst>
          </p:cNvPr>
          <p:cNvSpPr/>
          <p:nvPr/>
        </p:nvSpPr>
        <p:spPr>
          <a:xfrm>
            <a:off x="3754012" y="1600440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149" name="object 19">
            <a:extLst>
              <a:ext uri="{FF2B5EF4-FFF2-40B4-BE49-F238E27FC236}">
                <a16:creationId xmlns:a16="http://schemas.microsoft.com/office/drawing/2014/main" id="{574A7BE3-C651-891D-6B3F-F4DE32B4E153}"/>
              </a:ext>
            </a:extLst>
          </p:cNvPr>
          <p:cNvSpPr/>
          <p:nvPr/>
        </p:nvSpPr>
        <p:spPr>
          <a:xfrm>
            <a:off x="3921073" y="1504869"/>
            <a:ext cx="702341" cy="0"/>
          </a:xfrm>
          <a:custGeom>
            <a:avLst/>
            <a:gdLst/>
            <a:ahLst/>
            <a:cxnLst/>
            <a:rect l="l" t="t" r="r" b="b"/>
            <a:pathLst>
              <a:path w="701039">
                <a:moveTo>
                  <a:pt x="0" y="0"/>
                </a:moveTo>
                <a:lnTo>
                  <a:pt x="700849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50" name="object 20">
            <a:extLst>
              <a:ext uri="{FF2B5EF4-FFF2-40B4-BE49-F238E27FC236}">
                <a16:creationId xmlns:a16="http://schemas.microsoft.com/office/drawing/2014/main" id="{703A0E3B-807F-3B49-6172-215FCC397587}"/>
              </a:ext>
            </a:extLst>
          </p:cNvPr>
          <p:cNvSpPr/>
          <p:nvPr/>
        </p:nvSpPr>
        <p:spPr>
          <a:xfrm>
            <a:off x="3931819" y="3921089"/>
            <a:ext cx="1691597" cy="191490"/>
          </a:xfrm>
          <a:custGeom>
            <a:avLst/>
            <a:gdLst/>
            <a:ahLst/>
            <a:cxnLst/>
            <a:rect l="l" t="t" r="r" b="b"/>
            <a:pathLst>
              <a:path w="1688464" h="191135">
                <a:moveTo>
                  <a:pt x="0" y="191109"/>
                </a:moveTo>
                <a:lnTo>
                  <a:pt x="0" y="0"/>
                </a:lnTo>
                <a:lnTo>
                  <a:pt x="1688426" y="0"/>
                </a:lnTo>
              </a:path>
            </a:pathLst>
          </a:custGeom>
          <a:ln w="3213">
            <a:solidFill>
              <a:srgbClr val="636466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51" name="object 21">
            <a:extLst>
              <a:ext uri="{FF2B5EF4-FFF2-40B4-BE49-F238E27FC236}">
                <a16:creationId xmlns:a16="http://schemas.microsoft.com/office/drawing/2014/main" id="{D760B87D-4E8A-FB8A-4DEA-858699CC6FEB}"/>
              </a:ext>
            </a:extLst>
          </p:cNvPr>
          <p:cNvSpPr/>
          <p:nvPr/>
        </p:nvSpPr>
        <p:spPr>
          <a:xfrm>
            <a:off x="3921074" y="4509368"/>
            <a:ext cx="897647" cy="0"/>
          </a:xfrm>
          <a:custGeom>
            <a:avLst/>
            <a:gdLst/>
            <a:ahLst/>
            <a:cxnLst/>
            <a:rect l="l" t="t" r="r" b="b"/>
            <a:pathLst>
              <a:path w="895985">
                <a:moveTo>
                  <a:pt x="0" y="0"/>
                </a:moveTo>
                <a:lnTo>
                  <a:pt x="895858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55" name="object 25">
            <a:extLst>
              <a:ext uri="{FF2B5EF4-FFF2-40B4-BE49-F238E27FC236}">
                <a16:creationId xmlns:a16="http://schemas.microsoft.com/office/drawing/2014/main" id="{F42DE751-9F6B-3361-EA75-53B55AED185F}"/>
              </a:ext>
            </a:extLst>
          </p:cNvPr>
          <p:cNvSpPr/>
          <p:nvPr/>
        </p:nvSpPr>
        <p:spPr>
          <a:xfrm>
            <a:off x="6866042" y="1802812"/>
            <a:ext cx="0" cy="542660"/>
          </a:xfrm>
          <a:custGeom>
            <a:avLst/>
            <a:gdLst/>
            <a:ahLst/>
            <a:cxnLst/>
            <a:rect l="l" t="t" r="r" b="b"/>
            <a:pathLst>
              <a:path h="541655">
                <a:moveTo>
                  <a:pt x="0" y="0"/>
                </a:moveTo>
                <a:lnTo>
                  <a:pt x="0" y="54107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56" name="object 26">
            <a:extLst>
              <a:ext uri="{FF2B5EF4-FFF2-40B4-BE49-F238E27FC236}">
                <a16:creationId xmlns:a16="http://schemas.microsoft.com/office/drawing/2014/main" id="{0A7B96AF-A793-3D61-24BA-4985573D6205}"/>
              </a:ext>
            </a:extLst>
          </p:cNvPr>
          <p:cNvSpPr/>
          <p:nvPr/>
        </p:nvSpPr>
        <p:spPr>
          <a:xfrm>
            <a:off x="8976125" y="1395515"/>
            <a:ext cx="1258360" cy="0"/>
          </a:xfrm>
          <a:custGeom>
            <a:avLst/>
            <a:gdLst/>
            <a:ahLst/>
            <a:cxnLst/>
            <a:rect l="l" t="t" r="r" b="b"/>
            <a:pathLst>
              <a:path w="1256029">
                <a:moveTo>
                  <a:pt x="0" y="0"/>
                </a:moveTo>
                <a:lnTo>
                  <a:pt x="1255674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57" name="object 27">
            <a:extLst>
              <a:ext uri="{FF2B5EF4-FFF2-40B4-BE49-F238E27FC236}">
                <a16:creationId xmlns:a16="http://schemas.microsoft.com/office/drawing/2014/main" id="{38580E91-E7BC-1D3E-BAAE-2F01E421696A}"/>
              </a:ext>
            </a:extLst>
          </p:cNvPr>
          <p:cNvSpPr/>
          <p:nvPr/>
        </p:nvSpPr>
        <p:spPr>
          <a:xfrm>
            <a:off x="8976125" y="1666586"/>
            <a:ext cx="1258360" cy="0"/>
          </a:xfrm>
          <a:custGeom>
            <a:avLst/>
            <a:gdLst/>
            <a:ahLst/>
            <a:cxnLst/>
            <a:rect l="l" t="t" r="r" b="b"/>
            <a:pathLst>
              <a:path w="1256029">
                <a:moveTo>
                  <a:pt x="0" y="0"/>
                </a:moveTo>
                <a:lnTo>
                  <a:pt x="1255674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58" name="object 28">
            <a:extLst>
              <a:ext uri="{FF2B5EF4-FFF2-40B4-BE49-F238E27FC236}">
                <a16:creationId xmlns:a16="http://schemas.microsoft.com/office/drawing/2014/main" id="{322DD360-1357-78C2-B057-E787E51C60DD}"/>
              </a:ext>
            </a:extLst>
          </p:cNvPr>
          <p:cNvSpPr/>
          <p:nvPr/>
        </p:nvSpPr>
        <p:spPr>
          <a:xfrm>
            <a:off x="8976125" y="1110942"/>
            <a:ext cx="1258360" cy="0"/>
          </a:xfrm>
          <a:custGeom>
            <a:avLst/>
            <a:gdLst/>
            <a:ahLst/>
            <a:cxnLst/>
            <a:rect l="l" t="t" r="r" b="b"/>
            <a:pathLst>
              <a:path w="1256029">
                <a:moveTo>
                  <a:pt x="0" y="0"/>
                </a:moveTo>
                <a:lnTo>
                  <a:pt x="1255674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59" name="object 29">
            <a:extLst>
              <a:ext uri="{FF2B5EF4-FFF2-40B4-BE49-F238E27FC236}">
                <a16:creationId xmlns:a16="http://schemas.microsoft.com/office/drawing/2014/main" id="{2B3CA6DF-E3F4-C690-CBAD-400852D562CF}"/>
              </a:ext>
            </a:extLst>
          </p:cNvPr>
          <p:cNvSpPr/>
          <p:nvPr/>
        </p:nvSpPr>
        <p:spPr>
          <a:xfrm>
            <a:off x="8976125" y="1927977"/>
            <a:ext cx="1258360" cy="0"/>
          </a:xfrm>
          <a:custGeom>
            <a:avLst/>
            <a:gdLst/>
            <a:ahLst/>
            <a:cxnLst/>
            <a:rect l="l" t="t" r="r" b="b"/>
            <a:pathLst>
              <a:path w="1256029">
                <a:moveTo>
                  <a:pt x="0" y="0"/>
                </a:moveTo>
                <a:lnTo>
                  <a:pt x="1255674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62" name="object 32">
            <a:extLst>
              <a:ext uri="{FF2B5EF4-FFF2-40B4-BE49-F238E27FC236}">
                <a16:creationId xmlns:a16="http://schemas.microsoft.com/office/drawing/2014/main" id="{EC9A230D-573A-AD6F-298D-A16071A84356}"/>
              </a:ext>
            </a:extLst>
          </p:cNvPr>
          <p:cNvSpPr/>
          <p:nvPr/>
        </p:nvSpPr>
        <p:spPr>
          <a:xfrm>
            <a:off x="6520213" y="1256367"/>
            <a:ext cx="2081575" cy="1089137"/>
          </a:xfrm>
          <a:custGeom>
            <a:avLst/>
            <a:gdLst/>
            <a:ahLst/>
            <a:cxnLst/>
            <a:rect l="l" t="t" r="r" b="b"/>
            <a:pathLst>
              <a:path w="2077720" h="1087120">
                <a:moveTo>
                  <a:pt x="0" y="1086497"/>
                </a:moveTo>
                <a:lnTo>
                  <a:pt x="0" y="0"/>
                </a:lnTo>
                <a:lnTo>
                  <a:pt x="2077402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63" name="object 33">
            <a:extLst>
              <a:ext uri="{FF2B5EF4-FFF2-40B4-BE49-F238E27FC236}">
                <a16:creationId xmlns:a16="http://schemas.microsoft.com/office/drawing/2014/main" id="{F0886CB7-E494-A428-2A72-F27FEB16A46D}"/>
              </a:ext>
            </a:extLst>
          </p:cNvPr>
          <p:cNvSpPr/>
          <p:nvPr/>
        </p:nvSpPr>
        <p:spPr>
          <a:xfrm>
            <a:off x="8133111" y="3525951"/>
            <a:ext cx="415424" cy="0"/>
          </a:xfrm>
          <a:custGeom>
            <a:avLst/>
            <a:gdLst/>
            <a:ahLst/>
            <a:cxnLst/>
            <a:rect l="l" t="t" r="r" b="b"/>
            <a:pathLst>
              <a:path w="414654">
                <a:moveTo>
                  <a:pt x="0" y="0"/>
                </a:moveTo>
                <a:lnTo>
                  <a:pt x="414172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167" name="Elipse 166">
            <a:extLst>
              <a:ext uri="{FF2B5EF4-FFF2-40B4-BE49-F238E27FC236}">
                <a16:creationId xmlns:a16="http://schemas.microsoft.com/office/drawing/2014/main" id="{B050208A-37D3-3CFA-4A2F-5D0DCB596D6E}"/>
              </a:ext>
            </a:extLst>
          </p:cNvPr>
          <p:cNvSpPr/>
          <p:nvPr/>
        </p:nvSpPr>
        <p:spPr>
          <a:xfrm>
            <a:off x="8195928" y="3696696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DE48BB6-E7EE-D93B-9D16-60434FBEFB47}"/>
              </a:ext>
            </a:extLst>
          </p:cNvPr>
          <p:cNvGrpSpPr/>
          <p:nvPr/>
        </p:nvGrpSpPr>
        <p:grpSpPr>
          <a:xfrm>
            <a:off x="3751307" y="1951215"/>
            <a:ext cx="868700" cy="280892"/>
            <a:chOff x="3751307" y="1132758"/>
            <a:chExt cx="868700" cy="280892"/>
          </a:xfrm>
        </p:grpSpPr>
        <p:sp>
          <p:nvSpPr>
            <p:cNvPr id="3" name="object 43">
              <a:extLst>
                <a:ext uri="{FF2B5EF4-FFF2-40B4-BE49-F238E27FC236}">
                  <a16:creationId xmlns:a16="http://schemas.microsoft.com/office/drawing/2014/main" id="{6925CB16-F950-838F-E598-488186F47324}"/>
                </a:ext>
              </a:extLst>
            </p:cNvPr>
            <p:cNvSpPr txBox="1"/>
            <p:nvPr/>
          </p:nvSpPr>
          <p:spPr>
            <a:xfrm>
              <a:off x="3912577" y="1132758"/>
              <a:ext cx="707430" cy="280892"/>
            </a:xfrm>
            <a:prstGeom prst="rect">
              <a:avLst/>
            </a:prstGeom>
          </p:spPr>
          <p:txBody>
            <a:bodyPr vert="horz" wrap="square" lIns="0" tIns="24175" rIns="0" bIns="0" rtlCol="0">
              <a:spAutoFit/>
            </a:bodyPr>
            <a:lstStyle/>
            <a:p>
              <a:pPr marL="12724" marR="5090">
                <a:lnSpc>
                  <a:spcPts val="1021"/>
                </a:lnSpc>
                <a:spcBef>
                  <a:spcPts val="190"/>
                </a:spcBef>
              </a:pPr>
              <a:r>
                <a:rPr lang="es-ES" sz="902" spc="5" dirty="0">
                  <a:solidFill>
                    <a:srgbClr val="808285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EL CORREO GALLEGO</a:t>
              </a:r>
              <a:endParaRPr sz="902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4BA0D19C-F5AB-BDD2-978C-E948AB127C85}"/>
                </a:ext>
              </a:extLst>
            </p:cNvPr>
            <p:cNvSpPr/>
            <p:nvPr/>
          </p:nvSpPr>
          <p:spPr>
            <a:xfrm>
              <a:off x="3751307" y="1188257"/>
              <a:ext cx="85185" cy="85185"/>
            </a:xfrm>
            <a:prstGeom prst="ellipse">
              <a:avLst/>
            </a:prstGeom>
            <a:solidFill>
              <a:srgbClr val="0052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3"/>
            </a:p>
          </p:txBody>
        </p:sp>
      </p:grpSp>
      <p:sp>
        <p:nvSpPr>
          <p:cNvPr id="18" name="object 19">
            <a:extLst>
              <a:ext uri="{FF2B5EF4-FFF2-40B4-BE49-F238E27FC236}">
                <a16:creationId xmlns:a16="http://schemas.microsoft.com/office/drawing/2014/main" id="{AE96A10A-DDD7-5522-41F8-1CFD3C0FB734}"/>
              </a:ext>
            </a:extLst>
          </p:cNvPr>
          <p:cNvSpPr/>
          <p:nvPr/>
        </p:nvSpPr>
        <p:spPr>
          <a:xfrm>
            <a:off x="3921073" y="1888646"/>
            <a:ext cx="702341" cy="0"/>
          </a:xfrm>
          <a:custGeom>
            <a:avLst/>
            <a:gdLst/>
            <a:ahLst/>
            <a:cxnLst/>
            <a:rect l="l" t="t" r="r" b="b"/>
            <a:pathLst>
              <a:path w="701039">
                <a:moveTo>
                  <a:pt x="0" y="0"/>
                </a:moveTo>
                <a:lnTo>
                  <a:pt x="700849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184FCD7-7E8A-64D0-68EC-5CFB660DDD1E}"/>
              </a:ext>
            </a:extLst>
          </p:cNvPr>
          <p:cNvGrpSpPr/>
          <p:nvPr/>
        </p:nvGrpSpPr>
        <p:grpSpPr>
          <a:xfrm>
            <a:off x="487787" y="1770744"/>
            <a:ext cx="2297892" cy="1004884"/>
            <a:chOff x="593354" y="1709342"/>
            <a:chExt cx="2297892" cy="1004884"/>
          </a:xfrm>
        </p:grpSpPr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00113E1F-D9EA-4F8B-BA44-107FD8B7C1CC}"/>
                </a:ext>
              </a:extLst>
            </p:cNvPr>
            <p:cNvSpPr txBox="1"/>
            <p:nvPr/>
          </p:nvSpPr>
          <p:spPr>
            <a:xfrm>
              <a:off x="676505" y="2216291"/>
              <a:ext cx="2214741" cy="497935"/>
            </a:xfrm>
            <a:prstGeom prst="rect">
              <a:avLst/>
            </a:prstGeom>
            <a:noFill/>
          </p:spPr>
          <p:txBody>
            <a:bodyPr vert="horz" wrap="square" lIns="0" tIns="56429" rIns="0" bIns="0" rtlCol="0">
              <a:spAutoFit/>
            </a:bodyPr>
            <a:lstStyle/>
            <a:p>
              <a:pPr marL="11516" defTabSz="829178">
                <a:lnSpc>
                  <a:spcPts val="1700"/>
                </a:lnSpc>
                <a:spcBef>
                  <a:spcPts val="443"/>
                </a:spcBef>
              </a:pPr>
              <a:r>
                <a:rPr lang="es-ES" sz="2800" dirty="0">
                  <a:solidFill>
                    <a:srgbClr val="004E70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513</a:t>
              </a:r>
              <a:r>
                <a:rPr lang="es-ES" sz="2400" dirty="0">
                  <a:solidFill>
                    <a:srgbClr val="004E70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 </a:t>
              </a:r>
              <a:r>
                <a:rPr lang="es-ES" dirty="0">
                  <a:solidFill>
                    <a:srgbClr val="004E70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MM</a:t>
              </a:r>
            </a:p>
            <a:p>
              <a:pPr marL="11516" defTabSz="829178">
                <a:lnSpc>
                  <a:spcPts val="1700"/>
                </a:lnSpc>
                <a:spcBef>
                  <a:spcPts val="222"/>
                </a:spcBef>
              </a:pPr>
              <a:r>
                <a:rPr lang="es-ES" sz="1100" dirty="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Páginas vistas/mes</a:t>
              </a:r>
              <a:endParaRPr sz="11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E680105-BB52-7B43-4D0F-702E68B51043}"/>
                </a:ext>
              </a:extLst>
            </p:cNvPr>
            <p:cNvSpPr txBox="1"/>
            <p:nvPr/>
          </p:nvSpPr>
          <p:spPr>
            <a:xfrm>
              <a:off x="593354" y="1709342"/>
              <a:ext cx="1997026" cy="38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s-ES" sz="1400" dirty="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DIGITAL</a:t>
              </a:r>
              <a:endParaRPr lang="en-AU" sz="140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endParaRP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605ED01-F0C6-8A71-F87F-B8561C04B85F}"/>
              </a:ext>
            </a:extLst>
          </p:cNvPr>
          <p:cNvSpPr txBox="1"/>
          <p:nvPr/>
        </p:nvSpPr>
        <p:spPr>
          <a:xfrm>
            <a:off x="497762" y="3065136"/>
            <a:ext cx="1997026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s-ES" sz="14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PAPEL</a:t>
            </a:r>
            <a:endParaRPr lang="en-AU" sz="1400" dirty="0"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AC557BA7-25BA-72A9-7BA5-CABD224F8EB1}"/>
              </a:ext>
            </a:extLst>
          </p:cNvPr>
          <p:cNvSpPr txBox="1"/>
          <p:nvPr/>
        </p:nvSpPr>
        <p:spPr>
          <a:xfrm>
            <a:off x="570938" y="3578565"/>
            <a:ext cx="2214742" cy="608413"/>
          </a:xfrm>
          <a:prstGeom prst="rect">
            <a:avLst/>
          </a:prstGeom>
          <a:noFill/>
        </p:spPr>
        <p:txBody>
          <a:bodyPr vert="horz" wrap="square" lIns="0" tIns="56429" rIns="0" bIns="0" rtlCol="0">
            <a:spAutoFit/>
          </a:bodyPr>
          <a:lstStyle/>
          <a:p>
            <a:pPr marL="11516" defTabSz="829178">
              <a:lnSpc>
                <a:spcPts val="1700"/>
              </a:lnSpc>
              <a:spcBef>
                <a:spcPts val="443"/>
              </a:spcBef>
            </a:pPr>
            <a:r>
              <a:rPr lang="es-ES" sz="2800" dirty="0">
                <a:solidFill>
                  <a:srgbClr val="004E7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2,3</a:t>
            </a:r>
            <a:r>
              <a:rPr lang="es-ES" sz="2400" dirty="0">
                <a:solidFill>
                  <a:srgbClr val="004E7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 </a:t>
            </a:r>
            <a:r>
              <a:rPr lang="es-ES" dirty="0">
                <a:solidFill>
                  <a:srgbClr val="004E7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MM</a:t>
            </a:r>
          </a:p>
          <a:p>
            <a:pPr marL="11516" defTabSz="829178">
              <a:spcBef>
                <a:spcPts val="222"/>
              </a:spcBef>
            </a:pPr>
            <a:r>
              <a:rPr lang="es-ES" sz="11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Lectores prensa + revistas </a:t>
            </a:r>
            <a:r>
              <a:rPr lang="es-ES" sz="900" i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(Audiencia neta)</a:t>
            </a:r>
            <a:endParaRPr sz="900" i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A3EEF056-9726-0BEB-0C6F-3329DDA60FCC}"/>
              </a:ext>
            </a:extLst>
          </p:cNvPr>
          <p:cNvSpPr txBox="1"/>
          <p:nvPr/>
        </p:nvSpPr>
        <p:spPr>
          <a:xfrm>
            <a:off x="570938" y="4508087"/>
            <a:ext cx="2214742" cy="497935"/>
          </a:xfrm>
          <a:prstGeom prst="rect">
            <a:avLst/>
          </a:prstGeom>
          <a:noFill/>
        </p:spPr>
        <p:txBody>
          <a:bodyPr vert="horz" wrap="square" lIns="0" tIns="56429" rIns="0" bIns="0" rtlCol="0">
            <a:spAutoFit/>
          </a:bodyPr>
          <a:lstStyle/>
          <a:p>
            <a:pPr marL="11516" defTabSz="829178">
              <a:lnSpc>
                <a:spcPts val="1700"/>
              </a:lnSpc>
              <a:spcBef>
                <a:spcPts val="443"/>
              </a:spcBef>
            </a:pPr>
            <a:r>
              <a:rPr lang="es-ES" sz="2800" dirty="0">
                <a:solidFill>
                  <a:srgbClr val="004E7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186</a:t>
            </a:r>
            <a:r>
              <a:rPr lang="es-ES" sz="2400" dirty="0">
                <a:solidFill>
                  <a:srgbClr val="004E7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 </a:t>
            </a:r>
            <a:r>
              <a:rPr lang="es-ES" dirty="0">
                <a:solidFill>
                  <a:srgbClr val="004E70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K</a:t>
            </a:r>
          </a:p>
          <a:p>
            <a:pPr marL="11516" defTabSz="829178">
              <a:lnSpc>
                <a:spcPts val="1700"/>
              </a:lnSpc>
              <a:spcBef>
                <a:spcPts val="222"/>
              </a:spcBef>
            </a:pPr>
            <a:r>
              <a:rPr lang="es-ES" sz="11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Ejemplares difusión media</a:t>
            </a:r>
            <a:endParaRPr sz="11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440EAF0C-F6D0-C016-0F92-71B67B723CD9}"/>
              </a:ext>
            </a:extLst>
          </p:cNvPr>
          <p:cNvGrpSpPr/>
          <p:nvPr/>
        </p:nvGrpSpPr>
        <p:grpSpPr>
          <a:xfrm>
            <a:off x="497762" y="5278837"/>
            <a:ext cx="2287917" cy="1004686"/>
            <a:chOff x="603329" y="5278837"/>
            <a:chExt cx="2287917" cy="1004686"/>
          </a:xfrm>
        </p:grpSpPr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F6B0DB76-FB32-1D7D-4F30-923714D9878E}"/>
                </a:ext>
              </a:extLst>
            </p:cNvPr>
            <p:cNvSpPr txBox="1"/>
            <p:nvPr/>
          </p:nvSpPr>
          <p:spPr>
            <a:xfrm>
              <a:off x="603329" y="5278837"/>
              <a:ext cx="1997026" cy="38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s-ES" sz="1400" dirty="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RR.SS.</a:t>
              </a:r>
              <a:endParaRPr lang="en-AU" sz="1400" dirty="0"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endParaRPr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4803D69B-3D3A-9830-4233-84A4B89AE81B}"/>
                </a:ext>
              </a:extLst>
            </p:cNvPr>
            <p:cNvSpPr txBox="1"/>
            <p:nvPr/>
          </p:nvSpPr>
          <p:spPr>
            <a:xfrm>
              <a:off x="676503" y="5785588"/>
              <a:ext cx="2214743" cy="497935"/>
            </a:xfrm>
            <a:prstGeom prst="rect">
              <a:avLst/>
            </a:prstGeom>
            <a:noFill/>
          </p:spPr>
          <p:txBody>
            <a:bodyPr vert="horz" wrap="square" lIns="0" tIns="56429" rIns="0" bIns="0" rtlCol="0">
              <a:spAutoFit/>
            </a:bodyPr>
            <a:lstStyle/>
            <a:p>
              <a:pPr marL="11516" defTabSz="829178">
                <a:lnSpc>
                  <a:spcPts val="1700"/>
                </a:lnSpc>
                <a:spcBef>
                  <a:spcPts val="443"/>
                </a:spcBef>
              </a:pPr>
              <a:r>
                <a:rPr lang="es-ES" sz="2800" dirty="0">
                  <a:solidFill>
                    <a:srgbClr val="004E70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33,6</a:t>
              </a:r>
              <a:r>
                <a:rPr lang="es-ES" sz="2400" dirty="0">
                  <a:solidFill>
                    <a:srgbClr val="004E70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 </a:t>
              </a:r>
              <a:r>
                <a:rPr lang="es-ES" dirty="0">
                  <a:solidFill>
                    <a:srgbClr val="004E70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MM</a:t>
              </a:r>
            </a:p>
            <a:p>
              <a:pPr marL="11516" defTabSz="829178">
                <a:lnSpc>
                  <a:spcPts val="1700"/>
                </a:lnSpc>
                <a:spcBef>
                  <a:spcPts val="222"/>
                </a:spcBef>
              </a:pPr>
              <a:r>
                <a:rPr lang="es-ES" sz="1100" dirty="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Seguidores en RR.SS.</a:t>
              </a:r>
              <a:endParaRPr sz="11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</p:grp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CBDF9D5D-0223-2779-91E1-513E4C604F7A}"/>
              </a:ext>
            </a:extLst>
          </p:cNvPr>
          <p:cNvCxnSpPr/>
          <p:nvPr/>
        </p:nvCxnSpPr>
        <p:spPr>
          <a:xfrm>
            <a:off x="570936" y="2970501"/>
            <a:ext cx="2214743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181D923D-A111-252E-3AA2-D93C1EEE5361}"/>
              </a:ext>
            </a:extLst>
          </p:cNvPr>
          <p:cNvCxnSpPr/>
          <p:nvPr/>
        </p:nvCxnSpPr>
        <p:spPr>
          <a:xfrm>
            <a:off x="570936" y="5194662"/>
            <a:ext cx="2214743" cy="0"/>
          </a:xfrm>
          <a:prstGeom prst="line">
            <a:avLst/>
          </a:prstGeom>
          <a:ln>
            <a:solidFill>
              <a:srgbClr val="ADC5D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object 6">
            <a:extLst>
              <a:ext uri="{FF2B5EF4-FFF2-40B4-BE49-F238E27FC236}">
                <a16:creationId xmlns:a16="http://schemas.microsoft.com/office/drawing/2014/main" id="{482C53EE-4AB4-6F70-3DDC-BAA7FFA4582B}"/>
              </a:ext>
            </a:extLst>
          </p:cNvPr>
          <p:cNvSpPr txBox="1"/>
          <p:nvPr/>
        </p:nvSpPr>
        <p:spPr>
          <a:xfrm>
            <a:off x="3766753" y="6595419"/>
            <a:ext cx="750805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/>
            <a:r>
              <a:rPr lang="es-ES" sz="600" noProof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Elaboración propia sobre datos GfK DAM febrero 2026 (dato agregado neto Prensa Ibérica + Asociados)  / EGM 3er acumulado 2025 / OJD jul24-jun25 / RR.SS. febrero 2026.</a:t>
            </a:r>
          </a:p>
          <a:p>
            <a:pPr marL="12700"/>
            <a:r>
              <a:rPr lang="es-ES" sz="600" noProof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Incluye diarios asociados: Deia, Diario de Noticias, Diario de Noticias de Álava, Diario de Teruel (solo papel) y Noticias de Guipuzkoa</a:t>
            </a:r>
            <a:r>
              <a:rPr lang="es-ES" sz="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1C89C5F-133E-BE2C-C8FF-3887B904854C}"/>
              </a:ext>
            </a:extLst>
          </p:cNvPr>
          <p:cNvSpPr txBox="1"/>
          <p:nvPr/>
        </p:nvSpPr>
        <p:spPr>
          <a:xfrm>
            <a:off x="6039115" y="3332157"/>
            <a:ext cx="1594354" cy="877718"/>
          </a:xfrm>
          <a:prstGeom prst="rect">
            <a:avLst/>
          </a:prstGeom>
          <a:noFill/>
        </p:spPr>
        <p:txBody>
          <a:bodyPr vert="horz" wrap="square" lIns="0" tIns="56429" rIns="0" bIns="0" rtlCol="0">
            <a:spAutoFit/>
          </a:bodyPr>
          <a:lstStyle/>
          <a:p>
            <a:pPr marL="11516" algn="ctr" defTabSz="829178">
              <a:spcBef>
                <a:spcPts val="443"/>
              </a:spcBef>
            </a:pPr>
            <a:r>
              <a:rPr lang="es-ES" sz="2800" spc="5" dirty="0">
                <a:solidFill>
                  <a:schemeClr val="bg1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24,0</a:t>
            </a:r>
            <a:r>
              <a:rPr sz="2400" b="1" spc="-118" dirty="0">
                <a:solidFill>
                  <a:schemeClr val="bg1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 </a:t>
            </a:r>
            <a:r>
              <a:rPr lang="es-ES" spc="-50" dirty="0">
                <a:solidFill>
                  <a:schemeClr val="bg1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rPr>
              <a:t>MM</a:t>
            </a:r>
            <a:endParaRPr dirty="0">
              <a:solidFill>
                <a:schemeClr val="bg1"/>
              </a:solidFill>
              <a:latin typeface="Inter Semi Bold" panose="02000703000000020004" pitchFamily="50" charset="0"/>
              <a:ea typeface="Inter Semi Bold" panose="02000703000000020004" pitchFamily="50" charset="0"/>
              <a:cs typeface="Inter Semi Bold" panose="02000703000000020004" pitchFamily="50" charset="0"/>
            </a:endParaRPr>
          </a:p>
          <a:p>
            <a:pPr marL="11516" algn="ctr" defTabSz="829178">
              <a:spcBef>
                <a:spcPts val="222"/>
              </a:spcBef>
            </a:pPr>
            <a:r>
              <a:rPr lang="es-ES" sz="1100" dirty="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Usuarios únicos /mes</a:t>
            </a:r>
          </a:p>
          <a:p>
            <a:pPr marL="11516" algn="ctr" defTabSz="829178">
              <a:spcBef>
                <a:spcPts val="222"/>
              </a:spcBef>
            </a:pPr>
            <a:r>
              <a:rPr lang="es-ES" sz="1000" dirty="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(Audiencia neta)</a:t>
            </a:r>
            <a:endParaRPr sz="1000" dirty="0">
              <a:solidFill>
                <a:schemeClr val="bg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8480752-3280-34A4-745D-926A74F17996}"/>
              </a:ext>
            </a:extLst>
          </p:cNvPr>
          <p:cNvSpPr txBox="1"/>
          <p:nvPr/>
        </p:nvSpPr>
        <p:spPr>
          <a:xfrm>
            <a:off x="9105224" y="859066"/>
            <a:ext cx="1177092" cy="23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8415" algn="r">
              <a:spcBef>
                <a:spcPts val="65"/>
              </a:spcBef>
            </a:pPr>
            <a:r>
              <a:rPr lang="es-ES"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EL PERIÓDICO</a:t>
            </a:r>
            <a:endParaRPr lang="es-ES" sz="1803" dirty="0"/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8177D6B-803A-56A2-8035-4E2D161E0173}"/>
              </a:ext>
            </a:extLst>
          </p:cNvPr>
          <p:cNvGrpSpPr/>
          <p:nvPr/>
        </p:nvGrpSpPr>
        <p:grpSpPr>
          <a:xfrm>
            <a:off x="10616514" y="1737410"/>
            <a:ext cx="1188351" cy="1522147"/>
            <a:chOff x="10616514" y="1391248"/>
            <a:chExt cx="1188351" cy="1522147"/>
          </a:xfrm>
        </p:grpSpPr>
        <p:sp>
          <p:nvSpPr>
            <p:cNvPr id="114" name="CuadroTexto 113">
              <a:extLst>
                <a:ext uri="{FF2B5EF4-FFF2-40B4-BE49-F238E27FC236}">
                  <a16:creationId xmlns:a16="http://schemas.microsoft.com/office/drawing/2014/main" id="{FE333D55-273F-7947-0BC4-768A7AE1036D}"/>
                </a:ext>
              </a:extLst>
            </p:cNvPr>
            <p:cNvSpPr txBox="1"/>
            <p:nvPr/>
          </p:nvSpPr>
          <p:spPr>
            <a:xfrm>
              <a:off x="10616514" y="1528391"/>
              <a:ext cx="1177092" cy="686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158415">
                <a:spcBef>
                  <a:spcPts val="65"/>
                </a:spcBef>
              </a:pPr>
              <a:r>
                <a:rPr lang="es-ES" sz="902" spc="10" dirty="0">
                  <a:solidFill>
                    <a:srgbClr val="808285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WOMAN</a:t>
              </a:r>
            </a:p>
            <a:p>
              <a:pPr marR="158415">
                <a:spcBef>
                  <a:spcPts val="65"/>
                </a:spcBef>
              </a:pPr>
              <a:r>
                <a:rPr lang="es-ES" sz="902" spc="10" dirty="0">
                  <a:solidFill>
                    <a:srgbClr val="808285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CUORE</a:t>
              </a:r>
            </a:p>
            <a:p>
              <a:pPr marR="158415">
                <a:spcBef>
                  <a:spcPts val="65"/>
                </a:spcBef>
              </a:pPr>
              <a:r>
                <a:rPr lang="es-ES" sz="902" spc="10" dirty="0">
                  <a:solidFill>
                    <a:srgbClr val="808285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STILO</a:t>
              </a:r>
            </a:p>
            <a:p>
              <a:pPr marR="158415">
                <a:spcBef>
                  <a:spcPts val="65"/>
                </a:spcBef>
              </a:pPr>
              <a:r>
                <a:rPr lang="es-ES" sz="902" spc="10" dirty="0">
                  <a:solidFill>
                    <a:srgbClr val="808285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VIAJAR</a:t>
              </a:r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929390BC-2F40-C373-A1F0-AEF074FC10FE}"/>
                </a:ext>
              </a:extLst>
            </p:cNvPr>
            <p:cNvSpPr/>
            <p:nvPr/>
          </p:nvSpPr>
          <p:spPr>
            <a:xfrm>
              <a:off x="10701568" y="1391248"/>
              <a:ext cx="85185" cy="85185"/>
            </a:xfrm>
            <a:prstGeom prst="ellipse">
              <a:avLst/>
            </a:prstGeom>
            <a:solidFill>
              <a:srgbClr val="E64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3"/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198835FE-163D-F376-9952-D67E47603ECF}"/>
                </a:ext>
              </a:extLst>
            </p:cNvPr>
            <p:cNvSpPr txBox="1"/>
            <p:nvPr/>
          </p:nvSpPr>
          <p:spPr>
            <a:xfrm>
              <a:off x="10627773" y="2530598"/>
              <a:ext cx="1177092" cy="38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158415">
                <a:spcBef>
                  <a:spcPts val="65"/>
                </a:spcBef>
              </a:pPr>
              <a:r>
                <a:rPr lang="es-ES" sz="902" spc="10" dirty="0">
                  <a:solidFill>
                    <a:srgbClr val="808285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SITES</a:t>
              </a:r>
            </a:p>
            <a:p>
              <a:pPr marR="158415">
                <a:spcBef>
                  <a:spcPts val="65"/>
                </a:spcBef>
              </a:pPr>
              <a:r>
                <a:rPr lang="es-ES" sz="902" spc="10" dirty="0">
                  <a:solidFill>
                    <a:srgbClr val="808285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TEMÁTICOS</a:t>
              </a:r>
              <a:endParaRPr lang="es-ES" sz="1803" dirty="0"/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05373485-5588-F248-06E6-E5FA7112A4A7}"/>
                </a:ext>
              </a:extLst>
            </p:cNvPr>
            <p:cNvSpPr/>
            <p:nvPr/>
          </p:nvSpPr>
          <p:spPr>
            <a:xfrm>
              <a:off x="10712827" y="2393455"/>
              <a:ext cx="85185" cy="85185"/>
            </a:xfrm>
            <a:prstGeom prst="ellipse">
              <a:avLst/>
            </a:prstGeom>
            <a:solidFill>
              <a:srgbClr val="DF7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3"/>
            </a:p>
          </p:txBody>
        </p:sp>
      </p:grpSp>
      <p:pic>
        <p:nvPicPr>
          <p:cNvPr id="53" name="Imagen 52">
            <a:extLst>
              <a:ext uri="{FF2B5EF4-FFF2-40B4-BE49-F238E27FC236}">
                <a16:creationId xmlns:a16="http://schemas.microsoft.com/office/drawing/2014/main" id="{B2DE79E1-5164-2BA2-9A58-621278A267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91" y="382793"/>
            <a:ext cx="638040" cy="198310"/>
          </a:xfrm>
          <a:prstGeom prst="rect">
            <a:avLst/>
          </a:prstGeom>
        </p:spPr>
      </p:pic>
      <p:sp>
        <p:nvSpPr>
          <p:cNvPr id="19" name="object 26">
            <a:extLst>
              <a:ext uri="{FF2B5EF4-FFF2-40B4-BE49-F238E27FC236}">
                <a16:creationId xmlns:a16="http://schemas.microsoft.com/office/drawing/2014/main" id="{018EEDEF-AF8A-3C1B-B5FC-57C8FCB60F6B}"/>
              </a:ext>
            </a:extLst>
          </p:cNvPr>
          <p:cNvSpPr txBox="1"/>
          <p:nvPr/>
        </p:nvSpPr>
        <p:spPr>
          <a:xfrm>
            <a:off x="7575586" y="5255095"/>
            <a:ext cx="707430" cy="281367"/>
          </a:xfrm>
          <a:prstGeom prst="rect">
            <a:avLst/>
          </a:prstGeom>
        </p:spPr>
        <p:txBody>
          <a:bodyPr vert="horz" wrap="square" lIns="0" tIns="24175" rIns="0" bIns="0" rtlCol="0">
            <a:spAutoFit/>
          </a:bodyPr>
          <a:lstStyle/>
          <a:p>
            <a:pPr marL="12724" marR="5090">
              <a:lnSpc>
                <a:spcPts val="1021"/>
              </a:lnSpc>
              <a:spcBef>
                <a:spcPts val="190"/>
              </a:spcBef>
            </a:pP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OP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INIÓN  D</a:t>
            </a:r>
            <a:r>
              <a:rPr sz="902" spc="-5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MURCIA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37" name="object 28">
            <a:extLst>
              <a:ext uri="{FF2B5EF4-FFF2-40B4-BE49-F238E27FC236}">
                <a16:creationId xmlns:a16="http://schemas.microsoft.com/office/drawing/2014/main" id="{197F52AC-B320-FDE2-B7E9-468638AA1EF3}"/>
              </a:ext>
            </a:extLst>
          </p:cNvPr>
          <p:cNvSpPr txBox="1"/>
          <p:nvPr/>
        </p:nvSpPr>
        <p:spPr>
          <a:xfrm>
            <a:off x="7573262" y="6136090"/>
            <a:ext cx="723335" cy="281367"/>
          </a:xfrm>
          <a:prstGeom prst="rect">
            <a:avLst/>
          </a:prstGeom>
        </p:spPr>
        <p:txBody>
          <a:bodyPr vert="horz" wrap="square" lIns="0" tIns="24175" rIns="0" bIns="0" rtlCol="0">
            <a:spAutoFit/>
          </a:bodyPr>
          <a:lstStyle/>
          <a:p>
            <a:pPr marL="12724" marR="5090">
              <a:lnSpc>
                <a:spcPts val="1021"/>
              </a:lnSpc>
              <a:spcBef>
                <a:spcPts val="190"/>
              </a:spcBef>
            </a:pP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OP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INIÓN  D</a:t>
            </a:r>
            <a:r>
              <a:rPr sz="902" spc="-5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2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MÁ</a:t>
            </a:r>
            <a:r>
              <a:rPr sz="902" spc="4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spc="-2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r>
              <a:rPr sz="902" spc="-3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G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54" name="object 29">
            <a:extLst>
              <a:ext uri="{FF2B5EF4-FFF2-40B4-BE49-F238E27FC236}">
                <a16:creationId xmlns:a16="http://schemas.microsoft.com/office/drawing/2014/main" id="{115F455F-3F68-E0C3-FA95-B6400B08F15A}"/>
              </a:ext>
            </a:extLst>
          </p:cNvPr>
          <p:cNvSpPr txBox="1"/>
          <p:nvPr/>
        </p:nvSpPr>
        <p:spPr>
          <a:xfrm>
            <a:off x="7573262" y="5789590"/>
            <a:ext cx="617729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CÓRD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OB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55" name="object 47">
            <a:extLst>
              <a:ext uri="{FF2B5EF4-FFF2-40B4-BE49-F238E27FC236}">
                <a16:creationId xmlns:a16="http://schemas.microsoft.com/office/drawing/2014/main" id="{DDB7CB65-CA78-A62E-397C-DABB2E71CB4A}"/>
              </a:ext>
            </a:extLst>
          </p:cNvPr>
          <p:cNvSpPr txBox="1"/>
          <p:nvPr/>
        </p:nvSpPr>
        <p:spPr>
          <a:xfrm>
            <a:off x="3918800" y="5410192"/>
            <a:ext cx="396339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spc="-3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</a:t>
            </a:r>
            <a:r>
              <a:rPr sz="902" spc="-4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D</a:t>
            </a:r>
            <a:r>
              <a:rPr sz="902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ÍA</a:t>
            </a:r>
            <a:endParaRPr sz="902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56" name="object 48">
            <a:extLst>
              <a:ext uri="{FF2B5EF4-FFF2-40B4-BE49-F238E27FC236}">
                <a16:creationId xmlns:a16="http://schemas.microsoft.com/office/drawing/2014/main" id="{351C5828-B42F-6748-0774-CD8D93E9CF9A}"/>
              </a:ext>
            </a:extLst>
          </p:cNvPr>
          <p:cNvSpPr txBox="1"/>
          <p:nvPr/>
        </p:nvSpPr>
        <p:spPr>
          <a:xfrm>
            <a:off x="3918799" y="5645875"/>
            <a:ext cx="858840" cy="152889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sz="902" spc="-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</a:t>
            </a:r>
            <a:r>
              <a:rPr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</a:t>
            </a:r>
            <a:r>
              <a:rPr sz="902" spc="-1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sz="902" spc="-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P</a:t>
            </a:r>
            <a:r>
              <a:rPr sz="902" spc="-2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R</a:t>
            </a:r>
            <a:r>
              <a:rPr sz="902" spc="-5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O</a:t>
            </a:r>
            <a:r>
              <a:rPr sz="902" spc="2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VINCIA</a:t>
            </a:r>
            <a:endParaRPr sz="902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57" name="object 49">
            <a:extLst>
              <a:ext uri="{FF2B5EF4-FFF2-40B4-BE49-F238E27FC236}">
                <a16:creationId xmlns:a16="http://schemas.microsoft.com/office/drawing/2014/main" id="{A32CE59A-9432-E193-B53A-DACCC17AC222}"/>
              </a:ext>
            </a:extLst>
          </p:cNvPr>
          <p:cNvSpPr/>
          <p:nvPr/>
        </p:nvSpPr>
        <p:spPr>
          <a:xfrm>
            <a:off x="3927253" y="5345247"/>
            <a:ext cx="1438048" cy="694706"/>
          </a:xfrm>
          <a:custGeom>
            <a:avLst/>
            <a:gdLst/>
            <a:ahLst/>
            <a:cxnLst/>
            <a:rect l="l" t="t" r="r" b="b"/>
            <a:pathLst>
              <a:path w="1587500" h="693420">
                <a:moveTo>
                  <a:pt x="0" y="0"/>
                </a:moveTo>
                <a:lnTo>
                  <a:pt x="1587347" y="0"/>
                </a:lnTo>
                <a:lnTo>
                  <a:pt x="1587347" y="693216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4AE128B5-5439-3C4B-5CA5-2894F165D5A8}"/>
              </a:ext>
            </a:extLst>
          </p:cNvPr>
          <p:cNvSpPr/>
          <p:nvPr/>
        </p:nvSpPr>
        <p:spPr>
          <a:xfrm>
            <a:off x="3749975" y="5458329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81299743-8DEB-E8E9-E9DB-D9B61A990311}"/>
              </a:ext>
            </a:extLst>
          </p:cNvPr>
          <p:cNvSpPr/>
          <p:nvPr/>
        </p:nvSpPr>
        <p:spPr>
          <a:xfrm>
            <a:off x="3756667" y="5688738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67" name="object 13">
            <a:extLst>
              <a:ext uri="{FF2B5EF4-FFF2-40B4-BE49-F238E27FC236}">
                <a16:creationId xmlns:a16="http://schemas.microsoft.com/office/drawing/2014/main" id="{A75AC0A5-3E5D-090E-089D-53351079CF46}"/>
              </a:ext>
            </a:extLst>
          </p:cNvPr>
          <p:cNvSpPr/>
          <p:nvPr/>
        </p:nvSpPr>
        <p:spPr>
          <a:xfrm>
            <a:off x="7450763" y="4731946"/>
            <a:ext cx="0" cy="493673"/>
          </a:xfrm>
          <a:custGeom>
            <a:avLst/>
            <a:gdLst/>
            <a:ahLst/>
            <a:cxnLst/>
            <a:rect l="l" t="t" r="r" b="b"/>
            <a:pathLst>
              <a:path h="492760">
                <a:moveTo>
                  <a:pt x="0" y="0"/>
                </a:moveTo>
                <a:lnTo>
                  <a:pt x="0" y="492213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id="{F83BD9FC-B93B-5517-0CF0-68A0740A3914}"/>
              </a:ext>
            </a:extLst>
          </p:cNvPr>
          <p:cNvSpPr/>
          <p:nvPr/>
        </p:nvSpPr>
        <p:spPr>
          <a:xfrm>
            <a:off x="6974919" y="5051845"/>
            <a:ext cx="377254" cy="820034"/>
          </a:xfrm>
          <a:custGeom>
            <a:avLst/>
            <a:gdLst/>
            <a:ahLst/>
            <a:cxnLst/>
            <a:rect l="l" t="t" r="r" b="b"/>
            <a:pathLst>
              <a:path w="376554" h="818514">
                <a:moveTo>
                  <a:pt x="0" y="0"/>
                </a:moveTo>
                <a:lnTo>
                  <a:pt x="0" y="818121"/>
                </a:lnTo>
                <a:lnTo>
                  <a:pt x="376250" y="818121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69" name="object 15">
            <a:extLst>
              <a:ext uri="{FF2B5EF4-FFF2-40B4-BE49-F238E27FC236}">
                <a16:creationId xmlns:a16="http://schemas.microsoft.com/office/drawing/2014/main" id="{9EDE446C-647B-471B-A92C-37CC42CFE177}"/>
              </a:ext>
            </a:extLst>
          </p:cNvPr>
          <p:cNvSpPr/>
          <p:nvPr/>
        </p:nvSpPr>
        <p:spPr>
          <a:xfrm>
            <a:off x="6826701" y="5051844"/>
            <a:ext cx="525483" cy="1166751"/>
          </a:xfrm>
          <a:custGeom>
            <a:avLst/>
            <a:gdLst/>
            <a:ahLst/>
            <a:cxnLst/>
            <a:rect l="l" t="t" r="r" b="b"/>
            <a:pathLst>
              <a:path w="524509" h="1164589">
                <a:moveTo>
                  <a:pt x="0" y="0"/>
                </a:moveTo>
                <a:lnTo>
                  <a:pt x="0" y="1164234"/>
                </a:lnTo>
                <a:lnTo>
                  <a:pt x="524192" y="1164234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70" name="object 22">
            <a:extLst>
              <a:ext uri="{FF2B5EF4-FFF2-40B4-BE49-F238E27FC236}">
                <a16:creationId xmlns:a16="http://schemas.microsoft.com/office/drawing/2014/main" id="{43EBDB0B-833A-25E2-1657-2536881248B9}"/>
              </a:ext>
            </a:extLst>
          </p:cNvPr>
          <p:cNvSpPr/>
          <p:nvPr/>
        </p:nvSpPr>
        <p:spPr>
          <a:xfrm>
            <a:off x="3921074" y="5622180"/>
            <a:ext cx="821306" cy="0"/>
          </a:xfrm>
          <a:custGeom>
            <a:avLst/>
            <a:gdLst/>
            <a:ahLst/>
            <a:cxnLst/>
            <a:rect l="l" t="t" r="r" b="b"/>
            <a:pathLst>
              <a:path w="819785">
                <a:moveTo>
                  <a:pt x="0" y="0"/>
                </a:moveTo>
                <a:lnTo>
                  <a:pt x="819721" y="0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A07C3EAF-CEF6-C5BD-393F-C558A042A5B1}"/>
              </a:ext>
            </a:extLst>
          </p:cNvPr>
          <p:cNvSpPr/>
          <p:nvPr/>
        </p:nvSpPr>
        <p:spPr>
          <a:xfrm>
            <a:off x="7415899" y="5301219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02C68321-2384-BB38-60D2-7AA1742F1256}"/>
              </a:ext>
            </a:extLst>
          </p:cNvPr>
          <p:cNvSpPr/>
          <p:nvPr/>
        </p:nvSpPr>
        <p:spPr>
          <a:xfrm>
            <a:off x="7427011" y="5827899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9E2095A6-DEF0-1E2E-D7F3-5D97D6CD0BB4}"/>
              </a:ext>
            </a:extLst>
          </p:cNvPr>
          <p:cNvSpPr/>
          <p:nvPr/>
        </p:nvSpPr>
        <p:spPr>
          <a:xfrm>
            <a:off x="7427010" y="6176002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77" name="object 29">
            <a:extLst>
              <a:ext uri="{FF2B5EF4-FFF2-40B4-BE49-F238E27FC236}">
                <a16:creationId xmlns:a16="http://schemas.microsoft.com/office/drawing/2014/main" id="{22CC7736-8E71-D8E4-2D9B-90D9D1FF8D28}"/>
              </a:ext>
            </a:extLst>
          </p:cNvPr>
          <p:cNvSpPr txBox="1"/>
          <p:nvPr/>
        </p:nvSpPr>
        <p:spPr>
          <a:xfrm>
            <a:off x="5643325" y="5289096"/>
            <a:ext cx="874066" cy="291773"/>
          </a:xfrm>
          <a:prstGeom prst="rect">
            <a:avLst/>
          </a:prstGeom>
        </p:spPr>
        <p:txBody>
          <a:bodyPr vert="horz" wrap="square" lIns="0" tIns="13996" rIns="0" bIns="0" rtlCol="0">
            <a:spAutoFit/>
          </a:bodyPr>
          <a:lstStyle/>
          <a:p>
            <a:pPr marL="12724">
              <a:spcBef>
                <a:spcPts val="110"/>
              </a:spcBef>
            </a:pPr>
            <a:r>
              <a:rPr lang="es-ES" sz="902" spc="5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EL CORREO   DE ANDALUCÍA</a:t>
            </a:r>
            <a:endParaRPr sz="902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79" name="object 14">
            <a:extLst>
              <a:ext uri="{FF2B5EF4-FFF2-40B4-BE49-F238E27FC236}">
                <a16:creationId xmlns:a16="http://schemas.microsoft.com/office/drawing/2014/main" id="{77E59D73-E303-BE5E-226C-67AA7F32E022}"/>
              </a:ext>
            </a:extLst>
          </p:cNvPr>
          <p:cNvSpPr/>
          <p:nvPr/>
        </p:nvSpPr>
        <p:spPr>
          <a:xfrm flipH="1">
            <a:off x="6573810" y="5060952"/>
            <a:ext cx="157237" cy="452242"/>
          </a:xfrm>
          <a:custGeom>
            <a:avLst/>
            <a:gdLst/>
            <a:ahLst/>
            <a:cxnLst/>
            <a:rect l="l" t="t" r="r" b="b"/>
            <a:pathLst>
              <a:path w="376554" h="818514">
                <a:moveTo>
                  <a:pt x="0" y="0"/>
                </a:moveTo>
                <a:lnTo>
                  <a:pt x="0" y="818121"/>
                </a:lnTo>
                <a:lnTo>
                  <a:pt x="376250" y="818121"/>
                </a:lnTo>
              </a:path>
            </a:pathLst>
          </a:custGeom>
          <a:ln w="3213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90" name="Elipse 89">
            <a:extLst>
              <a:ext uri="{FF2B5EF4-FFF2-40B4-BE49-F238E27FC236}">
                <a16:creationId xmlns:a16="http://schemas.microsoft.com/office/drawing/2014/main" id="{94B2F807-B172-8BDA-0A67-003A87F93FF7}"/>
              </a:ext>
            </a:extLst>
          </p:cNvPr>
          <p:cNvSpPr/>
          <p:nvPr/>
        </p:nvSpPr>
        <p:spPr>
          <a:xfrm>
            <a:off x="5516456" y="5327171"/>
            <a:ext cx="85185" cy="85185"/>
          </a:xfrm>
          <a:prstGeom prst="ellipse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3"/>
          </a:p>
        </p:txBody>
      </p:sp>
      <p:sp>
        <p:nvSpPr>
          <p:cNvPr id="21" name="CuadroTexto 23">
            <a:extLst>
              <a:ext uri="{FF2B5EF4-FFF2-40B4-BE49-F238E27FC236}">
                <a16:creationId xmlns:a16="http://schemas.microsoft.com/office/drawing/2014/main" id="{9E76049D-7D71-74F3-B675-F2B1837B0EEF}"/>
              </a:ext>
            </a:extLst>
          </p:cNvPr>
          <p:cNvSpPr txBox="1"/>
          <p:nvPr/>
        </p:nvSpPr>
        <p:spPr>
          <a:xfrm>
            <a:off x="10484213" y="6250219"/>
            <a:ext cx="14365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158415">
              <a:spcBef>
                <a:spcPts val="65"/>
              </a:spcBef>
            </a:pPr>
            <a:r>
              <a:rPr lang="es-ES" sz="700" spc="10" dirty="0">
                <a:solidFill>
                  <a:srgbClr val="808285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Marketing de Contenidos</a:t>
            </a:r>
            <a:endParaRPr lang="es-ES" sz="700" dirty="0"/>
          </a:p>
        </p:txBody>
      </p:sp>
      <p:grpSp>
        <p:nvGrpSpPr>
          <p:cNvPr id="26" name="object 9">
            <a:extLst>
              <a:ext uri="{FF2B5EF4-FFF2-40B4-BE49-F238E27FC236}">
                <a16:creationId xmlns:a16="http://schemas.microsoft.com/office/drawing/2014/main" id="{483EB6EB-63B2-9174-0E6E-36642E97E65B}"/>
              </a:ext>
            </a:extLst>
          </p:cNvPr>
          <p:cNvGrpSpPr/>
          <p:nvPr/>
        </p:nvGrpSpPr>
        <p:grpSpPr>
          <a:xfrm>
            <a:off x="573092" y="197684"/>
            <a:ext cx="2635095" cy="1468902"/>
            <a:chOff x="625449" y="1295095"/>
            <a:chExt cx="3261360" cy="1818005"/>
          </a:xfrm>
        </p:grpSpPr>
        <p:pic>
          <p:nvPicPr>
            <p:cNvPr id="27" name="object 10">
              <a:extLst>
                <a:ext uri="{FF2B5EF4-FFF2-40B4-BE49-F238E27FC236}">
                  <a16:creationId xmlns:a16="http://schemas.microsoft.com/office/drawing/2014/main" id="{8C31E158-BCBD-5CFD-BAAB-580FA05FB9E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5449" y="1295095"/>
              <a:ext cx="735330" cy="555040"/>
            </a:xfrm>
            <a:prstGeom prst="rect">
              <a:avLst/>
            </a:prstGeom>
          </p:spPr>
        </p:pic>
        <p:pic>
          <p:nvPicPr>
            <p:cNvPr id="28" name="object 11">
              <a:extLst>
                <a:ext uri="{FF2B5EF4-FFF2-40B4-BE49-F238E27FC236}">
                  <a16:creationId xmlns:a16="http://schemas.microsoft.com/office/drawing/2014/main" id="{DDF3A512-2818-58FE-887F-CD4D56696F8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13713" y="1295095"/>
              <a:ext cx="2371344" cy="555040"/>
            </a:xfrm>
            <a:prstGeom prst="rect">
              <a:avLst/>
            </a:prstGeom>
          </p:spPr>
        </p:pic>
        <p:pic>
          <p:nvPicPr>
            <p:cNvPr id="29" name="object 12">
              <a:extLst>
                <a:ext uri="{FF2B5EF4-FFF2-40B4-BE49-F238E27FC236}">
                  <a16:creationId xmlns:a16="http://schemas.microsoft.com/office/drawing/2014/main" id="{16C5E06F-C7A2-EC79-5596-689321E8D0D8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5449" y="1740357"/>
              <a:ext cx="2071497" cy="555040"/>
            </a:xfrm>
            <a:prstGeom prst="rect">
              <a:avLst/>
            </a:prstGeom>
          </p:spPr>
        </p:pic>
        <p:pic>
          <p:nvPicPr>
            <p:cNvPr id="47" name="object 13">
              <a:extLst>
                <a:ext uri="{FF2B5EF4-FFF2-40B4-BE49-F238E27FC236}">
                  <a16:creationId xmlns:a16="http://schemas.microsoft.com/office/drawing/2014/main" id="{BD8AB964-1DF1-1D42-44EC-A358CA4D9DB2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5449" y="2311019"/>
              <a:ext cx="3260852" cy="432815"/>
            </a:xfrm>
            <a:prstGeom prst="rect">
              <a:avLst/>
            </a:prstGeom>
          </p:spPr>
        </p:pic>
        <p:pic>
          <p:nvPicPr>
            <p:cNvPr id="48" name="object 14">
              <a:extLst>
                <a:ext uri="{FF2B5EF4-FFF2-40B4-BE49-F238E27FC236}">
                  <a16:creationId xmlns:a16="http://schemas.microsoft.com/office/drawing/2014/main" id="{29A9404B-CB8B-74CA-95E6-7A358B18C10B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5449" y="2679522"/>
              <a:ext cx="3092196" cy="433120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F9C5491C-5462-ADE3-912A-CA68F014C0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87" y="6084668"/>
            <a:ext cx="656112" cy="11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33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E9BE2B0-0BD3-95E8-8917-7234E0658A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5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EF7343-587D-A652-9129-87FB2171B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013" y="4943785"/>
            <a:ext cx="917100" cy="284617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4247343C-59F4-CDAE-FE5D-6C84E8A5AB4A}"/>
              </a:ext>
            </a:extLst>
          </p:cNvPr>
          <p:cNvGrpSpPr/>
          <p:nvPr/>
        </p:nvGrpSpPr>
        <p:grpSpPr>
          <a:xfrm>
            <a:off x="2041063" y="1496530"/>
            <a:ext cx="8198203" cy="2652154"/>
            <a:chOff x="2041063" y="1225899"/>
            <a:chExt cx="8198203" cy="2652154"/>
          </a:xfrm>
        </p:grpSpPr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BECE9021-7A3D-5B1B-24E3-8ECF99AFA9CE}"/>
                </a:ext>
              </a:extLst>
            </p:cNvPr>
            <p:cNvSpPr txBox="1"/>
            <p:nvPr/>
          </p:nvSpPr>
          <p:spPr>
            <a:xfrm>
              <a:off x="6836845" y="1531257"/>
              <a:ext cx="3402421" cy="2346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ES" sz="1200" spc="15" noProof="1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Calle de Pedro Muñoz Seca, 4. </a:t>
              </a:r>
              <a:br>
                <a:rPr lang="es-ES" sz="1200" spc="15" noProof="1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</a:br>
              <a:r>
                <a:rPr lang="es-ES" sz="1200" spc="15" noProof="1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28001 Madrid  Tel. (+34) 914 363 770</a:t>
              </a:r>
            </a:p>
            <a:p>
              <a:pPr>
                <a:lnSpc>
                  <a:spcPts val="1500"/>
                </a:lnSpc>
              </a:pPr>
              <a:endParaRPr lang="es-ES" sz="1200" spc="15" noProof="1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>
                <a:lnSpc>
                  <a:spcPts val="1500"/>
                </a:lnSpc>
              </a:pPr>
              <a:r>
                <a:rPr lang="es-ES" sz="1200" spc="15" noProof="1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Granvia de l’Hospitalet, 163 167. </a:t>
              </a:r>
              <a:br>
                <a:rPr lang="es-ES" sz="1200" spc="15" noProof="1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</a:br>
              <a:r>
                <a:rPr lang="es-ES" sz="1200" spc="15" noProof="1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08908 L’Hospitalet de Llobregat. Barcelona.</a:t>
              </a:r>
            </a:p>
            <a:p>
              <a:pPr>
                <a:lnSpc>
                  <a:spcPts val="1500"/>
                </a:lnSpc>
                <a:spcBef>
                  <a:spcPts val="60"/>
                </a:spcBef>
              </a:pPr>
              <a:r>
                <a:rPr lang="es-ES" sz="1200" spc="15" noProof="1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Tel. (+34) 932 655 353</a:t>
              </a:r>
            </a:p>
            <a:p>
              <a:pPr>
                <a:lnSpc>
                  <a:spcPts val="1500"/>
                </a:lnSpc>
                <a:spcBef>
                  <a:spcPts val="60"/>
                </a:spcBef>
              </a:pPr>
              <a:endParaRPr lang="es-ES" sz="1200" spc="15" noProof="1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>
                <a:lnSpc>
                  <a:spcPts val="1500"/>
                </a:lnSpc>
                <a:spcBef>
                  <a:spcPts val="60"/>
                </a:spcBef>
              </a:pPr>
              <a:r>
                <a:rPr lang="es-ES" sz="1200" spc="15" noProof="1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Email: informacion@pi360.es</a:t>
              </a:r>
            </a:p>
            <a:p>
              <a:pPr>
                <a:spcBef>
                  <a:spcPts val="1160"/>
                </a:spcBef>
              </a:pPr>
              <a:r>
                <a:rPr lang="es-ES" sz="1600" spc="10" noProof="1">
                  <a:solidFill>
                    <a:schemeClr val="bg1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www.prensaiberica.es</a:t>
              </a:r>
            </a:p>
            <a:p>
              <a:endParaRPr lang="es-ES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cxnSp>
          <p:nvCxnSpPr>
            <p:cNvPr id="3" name="Conector recto 2">
              <a:extLst>
                <a:ext uri="{FF2B5EF4-FFF2-40B4-BE49-F238E27FC236}">
                  <a16:creationId xmlns:a16="http://schemas.microsoft.com/office/drawing/2014/main" id="{6D1414D4-5B75-5AF2-2319-4F97D4B510E4}"/>
                </a:ext>
              </a:extLst>
            </p:cNvPr>
            <p:cNvCxnSpPr>
              <a:cxnSpLocks/>
            </p:cNvCxnSpPr>
            <p:nvPr/>
          </p:nvCxnSpPr>
          <p:spPr>
            <a:xfrm>
              <a:off x="6110425" y="1225899"/>
              <a:ext cx="0" cy="263942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CC117E4-D1D9-7392-ACF6-0A1787590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063" y="1321554"/>
              <a:ext cx="3213130" cy="635365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BAEF68AC-81D7-909E-F5F0-DFF9F0217ADE}"/>
                </a:ext>
              </a:extLst>
            </p:cNvPr>
            <p:cNvSpPr txBox="1"/>
            <p:nvPr/>
          </p:nvSpPr>
          <p:spPr>
            <a:xfrm>
              <a:off x="2041063" y="2374725"/>
              <a:ext cx="3467142" cy="1374735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ES" sz="1200" spc="15" dirty="0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Calle </a:t>
              </a:r>
              <a:r>
                <a:rPr lang="es-ES" sz="1200" spc="15" dirty="0" err="1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Restollal</a:t>
              </a:r>
              <a:r>
                <a:rPr lang="es-ES" sz="1200" spc="15" dirty="0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, 32 – 5ª planta</a:t>
              </a:r>
            </a:p>
            <a:p>
              <a:pPr>
                <a:lnSpc>
                  <a:spcPts val="1500"/>
                </a:lnSpc>
              </a:pPr>
              <a:r>
                <a:rPr lang="es-ES" sz="1200" spc="15" dirty="0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15702 Santiago de Compostela</a:t>
              </a:r>
            </a:p>
            <a:p>
              <a:pPr>
                <a:lnSpc>
                  <a:spcPts val="1500"/>
                </a:lnSpc>
              </a:pPr>
              <a:r>
                <a:rPr lang="es-ES" sz="1200" spc="15" dirty="0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Tel. (+34) 981 543 700</a:t>
              </a:r>
            </a:p>
            <a:p>
              <a:pPr>
                <a:lnSpc>
                  <a:spcPts val="1500"/>
                </a:lnSpc>
              </a:pPr>
              <a:endParaRPr lang="pt-BR" sz="1200" spc="15" dirty="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>
                <a:lnSpc>
                  <a:spcPts val="1500"/>
                </a:lnSpc>
              </a:pPr>
              <a:r>
                <a:rPr lang="pt-BR" sz="1200" spc="15" dirty="0">
                  <a:solidFill>
                    <a:schemeClr val="bg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E-mail: publicidad@elcorreogallego.es</a:t>
              </a:r>
            </a:p>
            <a:p>
              <a:pPr>
                <a:lnSpc>
                  <a:spcPct val="100000"/>
                </a:lnSpc>
                <a:spcBef>
                  <a:spcPts val="1160"/>
                </a:spcBef>
              </a:pPr>
              <a:r>
                <a:rPr lang="pt-BR" sz="1600" spc="10" dirty="0">
                  <a:solidFill>
                    <a:schemeClr val="bg1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www.elcorreogallego.es</a:t>
              </a:r>
              <a:endParaRPr lang="pt-BR" sz="1600" dirty="0">
                <a:solidFill>
                  <a:schemeClr val="bg1"/>
                </a:solidFill>
                <a:latin typeface="Inter Semi Bold" panose="02000703000000020004" pitchFamily="50" charset="0"/>
                <a:ea typeface="Inter Semi Bold" panose="02000703000000020004" pitchFamily="50" charset="0"/>
                <a:cs typeface="Inter Semi Bold" panose="02000703000000020004" pitchFamily="50" charset="0"/>
              </a:endParaRP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0B9AC38-A09A-B40A-FF7D-FFF64C279D05}"/>
              </a:ext>
            </a:extLst>
          </p:cNvPr>
          <p:cNvSpPr txBox="1"/>
          <p:nvPr/>
        </p:nvSpPr>
        <p:spPr>
          <a:xfrm>
            <a:off x="2742561" y="4728106"/>
            <a:ext cx="2089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spc="15" noProof="1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Especificaciones técnicas</a:t>
            </a:r>
            <a:endParaRPr lang="es-ES" sz="15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36D9D2B-AA89-CDC9-6061-CEFF0FAD31BA}"/>
              </a:ext>
            </a:extLst>
          </p:cNvPr>
          <p:cNvSpPr txBox="1"/>
          <p:nvPr/>
        </p:nvSpPr>
        <p:spPr>
          <a:xfrm>
            <a:off x="5520895" y="4829155"/>
            <a:ext cx="20895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spc="15" noProof="1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Tarifas</a:t>
            </a:r>
            <a:endParaRPr lang="es-ES" sz="1500" dirty="0"/>
          </a:p>
        </p:txBody>
      </p:sp>
      <p:pic>
        <p:nvPicPr>
          <p:cNvPr id="9" name="Imagen 8">
            <a:hlinkClick r:id="rId4"/>
            <a:extLst>
              <a:ext uri="{FF2B5EF4-FFF2-40B4-BE49-F238E27FC236}">
                <a16:creationId xmlns:a16="http://schemas.microsoft.com/office/drawing/2014/main" id="{CC28BE0C-6834-B7E6-1593-345515EE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77" y="4670659"/>
            <a:ext cx="764184" cy="716137"/>
          </a:xfrm>
          <a:prstGeom prst="rect">
            <a:avLst/>
          </a:prstGeom>
        </p:spPr>
      </p:pic>
      <p:pic>
        <p:nvPicPr>
          <p:cNvPr id="10" name="Imagen 9">
            <a:hlinkClick r:id="rId6"/>
            <a:extLst>
              <a:ext uri="{FF2B5EF4-FFF2-40B4-BE49-F238E27FC236}">
                <a16:creationId xmlns:a16="http://schemas.microsoft.com/office/drawing/2014/main" id="{626430BF-5AE0-A041-6C26-4157C6CDD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76" y="4670658"/>
            <a:ext cx="764184" cy="7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865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5212</TotalTime>
  <Words>1002</Words>
  <Application>Microsoft Office PowerPoint</Application>
  <PresentationFormat>Panorámica</PresentationFormat>
  <Paragraphs>310</Paragraphs>
  <Slides>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20" baseType="lpstr">
      <vt:lpstr>Arial</vt:lpstr>
      <vt:lpstr>Inter Extra Bold</vt:lpstr>
      <vt:lpstr>Calibri Light</vt:lpstr>
      <vt:lpstr>Inter Light</vt:lpstr>
      <vt:lpstr>Times New Roman</vt:lpstr>
      <vt:lpstr>Inter</vt:lpstr>
      <vt:lpstr>Inter Semi Bold</vt:lpstr>
      <vt:lpstr>Calibri</vt:lpstr>
      <vt:lpstr>Montserrat</vt:lpstr>
      <vt:lpstr>Roboto</vt:lpstr>
      <vt:lpstr>Inter Thin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RIQUELME, MONICA</dc:creator>
  <cp:lastModifiedBy>Aitor Zuloaga</cp:lastModifiedBy>
  <cp:revision>224</cp:revision>
  <dcterms:created xsi:type="dcterms:W3CDTF">2022-05-03T10:54:08Z</dcterms:created>
  <dcterms:modified xsi:type="dcterms:W3CDTF">2026-03-20T12:21:28Z</dcterms:modified>
</cp:coreProperties>
</file>